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2" r:id="rId9"/>
    <p:sldId id="272" r:id="rId10"/>
    <p:sldId id="273" r:id="rId11"/>
    <p:sldId id="263" r:id="rId12"/>
    <p:sldId id="271" r:id="rId13"/>
    <p:sldId id="264" r:id="rId14"/>
    <p:sldId id="265" r:id="rId15"/>
    <p:sldId id="266" r:id="rId16"/>
    <p:sldId id="267" r:id="rId17"/>
    <p:sldId id="268" r:id="rId18"/>
    <p:sldId id="269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CE5F6-88B6-48C0-94B1-56AEC6118EA6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814B1-F169-41C5-84E9-0FF59F20B8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67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4A37-C551-4977-A71D-37214A55FC02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D099-D698-4D4D-BFC7-87D915CECCFD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E232E-7E6F-4009-9E2B-4C54A7E6700F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2D6D-9A75-4E51-98CE-917D753085D5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373C-D017-421F-A91F-B5AAD944502A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5ABA-36D2-4B74-B79D-A0FBEA80E557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47C3F-4CDE-4F26-A97B-AD341A43D4B4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DA1D-F37F-4260-855C-D29905679541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4103-6BEB-402A-A290-31CB7C5E7855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FBE7-45A8-402A-BCC5-7E064E046526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BD8F-2607-4995-951B-34837466EFC8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E8CE-8182-4CC5-BAB5-73E3D5345766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CD16-FEDE-428E-88AA-1ACBC10B7ECE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24FCC-CA53-4210-B3D7-850C38C55E10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EF11-DECE-4795-BB90-316EFCF3DD5D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8421-765F-4BC7-A0B9-30E76A6636E9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E042-1E41-4D73-88E2-E1F2069A971F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2091F48-0552-4594-B86E-4AD3478BE102}" type="datetime1">
              <a:rPr lang="en-US" smtClean="0"/>
              <a:t>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382521"/>
          </a:xfrm>
        </p:spPr>
        <p:txBody>
          <a:bodyPr/>
          <a:lstStyle/>
          <a:p>
            <a:pPr algn="ctr"/>
            <a:r>
              <a:rPr lang="el-GR" dirty="0" err="1" smtClean="0"/>
              <a:t>Διορθωση</a:t>
            </a:r>
            <a:r>
              <a:rPr lang="el-GR" dirty="0" smtClean="0"/>
              <a:t> του </a:t>
            </a:r>
            <a:r>
              <a:rPr lang="el-GR" dirty="0" err="1" smtClean="0"/>
              <a:t>Χρονου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54692" y="3356187"/>
            <a:ext cx="6400800" cy="1947333"/>
          </a:xfrm>
        </p:spPr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Γι</a:t>
            </a:r>
            <a:r>
              <a:rPr lang="el-GR" dirty="0">
                <a:solidFill>
                  <a:schemeClr val="tx1"/>
                </a:solidFill>
              </a:rPr>
              <a:t>ά</a:t>
            </a:r>
            <a:r>
              <a:rPr lang="el-GR" dirty="0" smtClean="0">
                <a:solidFill>
                  <a:schemeClr val="tx1"/>
                </a:solidFill>
              </a:rPr>
              <a:t>ννης Καρυωτάκης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7" y="397932"/>
            <a:ext cx="753534" cy="7535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5494" y="5689600"/>
            <a:ext cx="601706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28600"/>
            <a:ext cx="8915400" cy="4470399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7683500" y="2114550"/>
            <a:ext cx="927100" cy="25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6731000" y="2057400"/>
            <a:ext cx="952500" cy="368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067300" y="2114550"/>
            <a:ext cx="927100" cy="25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022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779883" y="608631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11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2880" y="73541"/>
            <a:ext cx="7088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/>
              <a:t>GRE </a:t>
            </a:r>
            <a:r>
              <a:rPr lang="el-GR" sz="3600" u="sng" dirty="0" smtClean="0"/>
              <a:t>Προεπιλεγμένες </a:t>
            </a:r>
            <a:r>
              <a:rPr lang="el-GR" sz="3600" u="sng" dirty="0"/>
              <a:t>διαδρομές</a:t>
            </a:r>
            <a:endParaRPr lang="fr-FR" sz="3600" u="sng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8901" y="873760"/>
            <a:ext cx="7232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Ο σκοπός των προεπιλεγμένων διαδρομών είναι να αντικατοπτρίσουν, όσο γίνεται καλύτερα, την μέση τιμή </a:t>
            </a:r>
            <a:r>
              <a:rPr lang="el-GR" dirty="0" smtClean="0"/>
              <a:t>των μετεωρολογικών  </a:t>
            </a:r>
            <a:r>
              <a:rPr lang="el-GR" dirty="0"/>
              <a:t>προβλέψεων για </a:t>
            </a:r>
            <a:r>
              <a:rPr lang="el-GR" dirty="0" smtClean="0"/>
              <a:t>χρόνια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 smtClean="0"/>
              <a:t>Από έναν πίνακα αέρα Τ</a:t>
            </a:r>
            <a:r>
              <a:rPr lang="en-US" dirty="0" smtClean="0"/>
              <a:t>WA/</a:t>
            </a:r>
            <a:r>
              <a:rPr lang="el-GR" dirty="0" smtClean="0"/>
              <a:t>ένταση και τους </a:t>
            </a:r>
            <a:r>
              <a:rPr lang="en-US" dirty="0"/>
              <a:t>Time Allowance </a:t>
            </a:r>
            <a:r>
              <a:rPr lang="el-GR" dirty="0" smtClean="0"/>
              <a:t>υπολογίζουμε νέους χρόνους ανά μίλι (</a:t>
            </a:r>
            <a:r>
              <a:rPr lang="en-US" dirty="0" smtClean="0"/>
              <a:t>Time Allowance)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" y="2961005"/>
            <a:ext cx="5938520" cy="16617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7520" y="2591672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Coastal/Long Distance (GRE)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10" y="5728748"/>
            <a:ext cx="6501988" cy="9666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11" y="939164"/>
            <a:ext cx="4601217" cy="3696216"/>
          </a:xfrm>
          <a:prstGeom prst="rect">
            <a:avLst/>
          </a:prstGeom>
        </p:spPr>
      </p:pic>
      <p:sp>
        <p:nvSpPr>
          <p:cNvPr id="9" name="Multiplication 8"/>
          <p:cNvSpPr/>
          <p:nvPr/>
        </p:nvSpPr>
        <p:spPr>
          <a:xfrm>
            <a:off x="6339840" y="3151307"/>
            <a:ext cx="785176" cy="906621"/>
          </a:xfrm>
          <a:prstGeom prst="mathMultiply">
            <a:avLst>
              <a:gd name="adj1" fmla="val 25761"/>
            </a:avLst>
          </a:prstGeom>
          <a:solidFill>
            <a:schemeClr val="tx1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gal 9"/>
          <p:cNvSpPr/>
          <p:nvPr/>
        </p:nvSpPr>
        <p:spPr>
          <a:xfrm>
            <a:off x="483231" y="4825999"/>
            <a:ext cx="914400" cy="752475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209" y="4801770"/>
            <a:ext cx="6451153" cy="861895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3398293" y="5202236"/>
            <a:ext cx="640080" cy="345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3446326" y="6248400"/>
            <a:ext cx="640080" cy="345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/>
          <p:cNvCxnSpPr>
            <a:stCxn id="13" idx="0"/>
            <a:endCxn id="12" idx="4"/>
          </p:cNvCxnSpPr>
          <p:nvPr/>
        </p:nvCxnSpPr>
        <p:spPr>
          <a:xfrm flipH="1" flipV="1">
            <a:off x="3718333" y="5547992"/>
            <a:ext cx="48033" cy="7004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Flèche droite 15"/>
          <p:cNvSpPr/>
          <p:nvPr/>
        </p:nvSpPr>
        <p:spPr>
          <a:xfrm rot="20379801">
            <a:off x="603830" y="5465987"/>
            <a:ext cx="1104900" cy="35513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>
            <a:off x="1442570" y="6218642"/>
            <a:ext cx="1104900" cy="35513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36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100" smtClean="0">
                <a:solidFill>
                  <a:schemeClr val="tx1"/>
                </a:solidFill>
              </a:rPr>
              <a:pPr/>
              <a:t>12</a:t>
            </a:fld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2" y="997195"/>
            <a:ext cx="11873802" cy="5251205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5222240" y="2225040"/>
            <a:ext cx="4064000" cy="5283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20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13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1" y="1615440"/>
            <a:ext cx="6971982" cy="1864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317500" y="914400"/>
            <a:ext cx="847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Triple Number Costal</a:t>
            </a:r>
            <a:r>
              <a:rPr lang="el-GR" sz="2400" dirty="0"/>
              <a:t>/</a:t>
            </a:r>
            <a:r>
              <a:rPr lang="en-US" sz="2400" dirty="0"/>
              <a:t>Long Distance Low</a:t>
            </a:r>
            <a:r>
              <a:rPr lang="el-GR" sz="2400" dirty="0"/>
              <a:t>/</a:t>
            </a:r>
            <a:r>
              <a:rPr lang="en-US" sz="2400" dirty="0"/>
              <a:t>Medium</a:t>
            </a:r>
            <a:r>
              <a:rPr lang="el-GR" sz="2400" dirty="0"/>
              <a:t>/</a:t>
            </a:r>
            <a:r>
              <a:rPr lang="en-US" sz="2400" dirty="0"/>
              <a:t>High 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1" y="3898900"/>
            <a:ext cx="7004479" cy="1041399"/>
          </a:xfrm>
          <a:prstGeom prst="rect">
            <a:avLst/>
          </a:prstGeom>
        </p:spPr>
      </p:pic>
      <p:sp>
        <p:nvSpPr>
          <p:cNvPr id="6" name="Multiplication 5"/>
          <p:cNvSpPr/>
          <p:nvPr/>
        </p:nvSpPr>
        <p:spPr>
          <a:xfrm>
            <a:off x="3768419" y="3372961"/>
            <a:ext cx="785176" cy="578128"/>
          </a:xfrm>
          <a:prstGeom prst="mathMultiply">
            <a:avLst>
              <a:gd name="adj1" fmla="val 25761"/>
            </a:avLst>
          </a:prstGeom>
          <a:solidFill>
            <a:schemeClr val="tx1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Égal 6"/>
          <p:cNvSpPr/>
          <p:nvPr/>
        </p:nvSpPr>
        <p:spPr>
          <a:xfrm>
            <a:off x="7554831" y="3488531"/>
            <a:ext cx="570209" cy="376237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040" y="2360404"/>
            <a:ext cx="3939960" cy="230176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44500" y="148381"/>
            <a:ext cx="52613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GRE </a:t>
            </a:r>
            <a:r>
              <a:rPr lang="el-GR" sz="2400" u="sng" dirty="0" smtClean="0"/>
              <a:t>Προεπιλεγμένες διαδρομές (2)</a:t>
            </a:r>
            <a:endParaRPr lang="fr-FR" sz="2400" u="sng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548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883900" y="6056443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14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49300" y="3556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Weather Routing Scoring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393700" y="1206500"/>
            <a:ext cx="911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dirty="0" smtClean="0"/>
              <a:t>Βέλτιστη διαδρομή = η πιο σύντομη διαδρομή από το Α στο Β, βάσει του καιρού και τις πολικές ενός σκάφους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133599"/>
            <a:ext cx="6616700" cy="459276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04427" y="2133599"/>
            <a:ext cx="50157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l-GR" sz="2400" dirty="0"/>
              <a:t>Υ</a:t>
            </a:r>
            <a:r>
              <a:rPr lang="el-GR" sz="2400" dirty="0" smtClean="0"/>
              <a:t>πολογίζουμε </a:t>
            </a:r>
            <a:r>
              <a:rPr lang="el-GR" sz="2400" dirty="0"/>
              <a:t>τον προβλεπόμενο χρόνο (</a:t>
            </a:r>
            <a:r>
              <a:rPr lang="en-US" sz="2400" dirty="0"/>
              <a:t>PET</a:t>
            </a:r>
            <a:r>
              <a:rPr lang="el-GR" sz="2400" dirty="0"/>
              <a:t>) κατά την βέλτιστη διαδρομή, για κάθε </a:t>
            </a:r>
            <a:r>
              <a:rPr lang="el-GR" sz="2400" dirty="0" smtClean="0"/>
              <a:t>σκάφος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2400" dirty="0"/>
              <a:t>Υ</a:t>
            </a:r>
            <a:r>
              <a:rPr lang="el-GR" sz="2400" dirty="0" smtClean="0"/>
              <a:t>πολογίζουμε </a:t>
            </a:r>
            <a:r>
              <a:rPr lang="el-GR" sz="2400" dirty="0"/>
              <a:t>τους συντελεστές </a:t>
            </a:r>
            <a:r>
              <a:rPr lang="el-GR" sz="2400" dirty="0" err="1"/>
              <a:t>ΤοΤ</a:t>
            </a:r>
            <a:r>
              <a:rPr lang="el-GR" sz="2400" dirty="0"/>
              <a:t> διαιρώντας </a:t>
            </a:r>
            <a:r>
              <a:rPr lang="el-GR" sz="2400" dirty="0" smtClean="0"/>
              <a:t> </a:t>
            </a:r>
            <a:r>
              <a:rPr lang="el-GR" sz="2400" dirty="0"/>
              <a:t>τον χρόνο ενός σκάφους </a:t>
            </a:r>
            <a:r>
              <a:rPr lang="el-GR" sz="2400" dirty="0" smtClean="0"/>
              <a:t>αναφοράς με τον χρόνο του σκάφους μας.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i="1" dirty="0"/>
              <a:t>Corrected Time</a:t>
            </a:r>
            <a:r>
              <a:rPr lang="el-GR" sz="2400" i="1" dirty="0"/>
              <a:t> = </a:t>
            </a:r>
            <a:r>
              <a:rPr lang="en-US" sz="2400" i="1" dirty="0" err="1"/>
              <a:t>ToT</a:t>
            </a:r>
            <a:r>
              <a:rPr lang="en-US" sz="2400" i="1" dirty="0"/>
              <a:t> </a:t>
            </a:r>
            <a:r>
              <a:rPr lang="el-GR" sz="2400" i="1" dirty="0"/>
              <a:t>× </a:t>
            </a:r>
            <a:r>
              <a:rPr lang="en-US" sz="2400" i="1" dirty="0"/>
              <a:t>Elapsed Time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80555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820400" y="602297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15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49300" y="3556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Weather Routing Scoring</a:t>
            </a:r>
            <a:r>
              <a:rPr lang="el-GR" sz="3600" dirty="0" smtClean="0"/>
              <a:t> (2)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457199" y="1117600"/>
            <a:ext cx="111752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Ο </a:t>
            </a:r>
            <a:r>
              <a:rPr lang="en-US" sz="2800" dirty="0" smtClean="0"/>
              <a:t>PET </a:t>
            </a:r>
            <a:r>
              <a:rPr lang="el-GR" sz="2800" dirty="0" smtClean="0"/>
              <a:t>εξαρτάται από </a:t>
            </a:r>
            <a:r>
              <a:rPr lang="en-US" sz="2800" dirty="0" smtClean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l-GR" sz="2800" dirty="0" smtClean="0"/>
              <a:t>Τον προβλεπόμενο καιρό καθ' όλο το μήκος της διαδρομής</a:t>
            </a:r>
            <a:r>
              <a:rPr lang="en-US" sz="2800" dirty="0" smtClean="0"/>
              <a:t> (</a:t>
            </a:r>
            <a:r>
              <a:rPr lang="el-GR" sz="2800" dirty="0" smtClean="0"/>
              <a:t>μοντέλο καιρού, </a:t>
            </a:r>
            <a:r>
              <a:rPr lang="en-US" sz="2800" dirty="0" err="1" smtClean="0"/>
              <a:t>grib</a:t>
            </a:r>
            <a:r>
              <a:rPr lang="en-US" sz="2800" dirty="0" smtClean="0"/>
              <a:t> file)</a:t>
            </a:r>
            <a:endParaRPr lang="el-GR" sz="28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l-GR" sz="2800" dirty="0" smtClean="0"/>
              <a:t>Τις πολικές μας ανάλογα με την πλεύση μας και την προβλεπόμενη ένταση του αέρα</a:t>
            </a:r>
          </a:p>
          <a:p>
            <a:pPr marL="971550" lvl="1" indent="-514350">
              <a:buFont typeface="+mj-lt"/>
              <a:buAutoNum type="arabicPeriod"/>
            </a:pPr>
            <a:r>
              <a:rPr lang="el-GR" sz="2800" dirty="0" smtClean="0"/>
              <a:t>Λιγότερο από το λογισμικό </a:t>
            </a:r>
            <a:r>
              <a:rPr lang="en-US" sz="2800" dirty="0" smtClean="0"/>
              <a:t>(software) </a:t>
            </a:r>
            <a:r>
              <a:rPr lang="el-GR" sz="2800" dirty="0" smtClean="0"/>
              <a:t>που θα χρησιμοποιήσουμε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254001" y="4893726"/>
            <a:ext cx="11708644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/>
              <a:t>ORC </a:t>
            </a:r>
            <a:r>
              <a:rPr lang="el-GR" sz="2400" dirty="0" smtClean="0"/>
              <a:t>χρησιμοποιεί </a:t>
            </a:r>
            <a:r>
              <a:rPr lang="fr-FR" sz="2400" dirty="0" smtClean="0"/>
              <a:t> </a:t>
            </a:r>
            <a:r>
              <a:rPr lang="fr-FR" sz="2400" dirty="0" err="1" smtClean="0"/>
              <a:t>PredictWind</a:t>
            </a:r>
            <a:r>
              <a:rPr lang="el-GR" sz="2400" dirty="0" smtClean="0"/>
              <a:t> και για την βέλτιστη διαδρομή και για τον καιρό</a:t>
            </a:r>
            <a:r>
              <a:rPr lang="fr-FR" sz="2400" dirty="0" smtClean="0"/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61885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901680" y="605599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100" smtClean="0">
                <a:solidFill>
                  <a:schemeClr val="tx1"/>
                </a:solidFill>
              </a:rPr>
              <a:pPr/>
              <a:t>16</a:t>
            </a:fld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1137919"/>
            <a:ext cx="5953760" cy="541449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3520" y="102830"/>
            <a:ext cx="7678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Routing</a:t>
            </a:r>
            <a:r>
              <a:rPr lang="fr-FR" sz="2400" dirty="0" smtClean="0"/>
              <a:t> </a:t>
            </a:r>
            <a:r>
              <a:rPr lang="el-GR" sz="2400" dirty="0" smtClean="0"/>
              <a:t>Ύδρα</a:t>
            </a:r>
            <a:r>
              <a:rPr lang="en-US" sz="2400" dirty="0" smtClean="0"/>
              <a:t> </a:t>
            </a:r>
            <a:r>
              <a:rPr lang="el-GR" sz="2400" dirty="0" smtClean="0"/>
              <a:t>-</a:t>
            </a:r>
            <a:r>
              <a:rPr lang="en-US" sz="2400" dirty="0" smtClean="0"/>
              <a:t> </a:t>
            </a:r>
            <a:r>
              <a:rPr lang="el-GR" sz="2400" dirty="0" smtClean="0"/>
              <a:t>Φάληρο </a:t>
            </a:r>
            <a:r>
              <a:rPr lang="en-US" sz="2400" dirty="0" smtClean="0"/>
              <a:t>Mimosa, Aiolia, </a:t>
            </a:r>
            <a:r>
              <a:rPr lang="en-US" sz="2400" dirty="0" err="1" smtClean="0"/>
              <a:t>OptimumS</a:t>
            </a:r>
            <a:endParaRPr lang="en-US" sz="2400" dirty="0" smtClean="0"/>
          </a:p>
          <a:p>
            <a:r>
              <a:rPr lang="en-US" sz="2400" dirty="0" smtClean="0"/>
              <a:t>Software : </a:t>
            </a:r>
            <a:r>
              <a:rPr lang="en-US" sz="2400" dirty="0" err="1" smtClean="0"/>
              <a:t>qtvlm</a:t>
            </a:r>
            <a:endParaRPr lang="fr-FR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3374589" y="2133600"/>
            <a:ext cx="782320" cy="365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765749" y="1762482"/>
            <a:ext cx="1860806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Mimosa, Aiolia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30855" y="1672551"/>
            <a:ext cx="1420582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Optimum S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541146" y="2041883"/>
            <a:ext cx="1175116" cy="6301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80" y="746601"/>
            <a:ext cx="5442323" cy="536479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479989" y="841494"/>
            <a:ext cx="1111051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Mimosa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0934993" y="3655142"/>
            <a:ext cx="689881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GFS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10455639" y="2430621"/>
            <a:ext cx="1222191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WRF-4Km</a:t>
            </a:r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10168759" y="2799953"/>
            <a:ext cx="782320" cy="365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10114469" y="3845166"/>
            <a:ext cx="782320" cy="365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796340" y="4453374"/>
            <a:ext cx="323357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err="1"/>
              <a:t>Grib</a:t>
            </a:r>
            <a:r>
              <a:rPr lang="en-US" dirty="0"/>
              <a:t> : WRF-4Km </a:t>
            </a:r>
            <a:r>
              <a:rPr lang="en-US" dirty="0" err="1"/>
              <a:t>OpenSkiron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6484952" y="2672080"/>
            <a:ext cx="291261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Εξάρτηση από τον καιρό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851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836969" y="603567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100" smtClean="0">
                <a:solidFill>
                  <a:schemeClr val="tx1"/>
                </a:solidFill>
              </a:rPr>
              <a:pPr/>
              <a:t>17</a:t>
            </a:fld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1763236"/>
            <a:ext cx="5288473" cy="47039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61" y="163354"/>
            <a:ext cx="6272453" cy="45915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84480" y="325120"/>
            <a:ext cx="501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Μοντέλο </a:t>
            </a:r>
            <a:r>
              <a:rPr lang="en-US" sz="2400" dirty="0" smtClean="0"/>
              <a:t>WRF-4Km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Πολικές </a:t>
            </a:r>
            <a:r>
              <a:rPr lang="en-US" sz="2400" dirty="0" smtClean="0"/>
              <a:t>: MIMOSA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dirty="0" smtClean="0"/>
              <a:t>Δ</a:t>
            </a:r>
            <a:r>
              <a:rPr lang="el-GR" sz="2400" dirty="0"/>
              <a:t>ύ</a:t>
            </a:r>
            <a:r>
              <a:rPr lang="el-GR" sz="2400" dirty="0" smtClean="0"/>
              <a:t>ο προγράμματα </a:t>
            </a:r>
            <a:r>
              <a:rPr lang="en-US" sz="2400" dirty="0" smtClean="0"/>
              <a:t>routing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1002229" y="2459117"/>
            <a:ext cx="857051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qtvlm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384229" y="2828449"/>
            <a:ext cx="724971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W4D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918393" y="5183842"/>
            <a:ext cx="6406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Δ</a:t>
            </a:r>
            <a:r>
              <a:rPr lang="el-GR" sz="2400" dirty="0"/>
              <a:t>ύ</a:t>
            </a:r>
            <a:r>
              <a:rPr lang="el-GR" sz="2400" dirty="0" smtClean="0"/>
              <a:t>ο διαδρομές, δ</a:t>
            </a:r>
            <a:r>
              <a:rPr lang="el-GR" sz="2400" dirty="0"/>
              <a:t>ύ</a:t>
            </a:r>
            <a:r>
              <a:rPr lang="el-GR" sz="2400" dirty="0" smtClean="0"/>
              <a:t>ο διαφορετικοί χρόνοι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67152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810240" y="606615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100" smtClean="0">
                <a:solidFill>
                  <a:schemeClr val="tx1"/>
                </a:solidFill>
              </a:rPr>
              <a:pPr/>
              <a:t>18</a:t>
            </a:fld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58800" y="1280160"/>
            <a:ext cx="273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Συμπέρασμα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934721" y="2021840"/>
            <a:ext cx="975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dirty="0"/>
              <a:t>Σε κάθε αγώνα είναι στην κρίση του ομίλου και της επιτροπής αγώνα να διαλέξει το σύστημα διόρθωσης του </a:t>
            </a:r>
            <a:r>
              <a:rPr lang="el-GR" sz="2400" dirty="0" smtClean="0"/>
              <a:t>χρόνου.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b="1" u="sng" dirty="0"/>
              <a:t>Όλα </a:t>
            </a:r>
            <a:r>
              <a:rPr lang="el-GR" sz="2400" dirty="0"/>
              <a:t>τα συστήματα, υποθέτουν κάποιο καιρό, φανερά ή κρυφά, που θα χρησιμοποιήσουν για να βρουν την επίδοση του κάθε </a:t>
            </a:r>
            <a:r>
              <a:rPr lang="el-GR" sz="2400" dirty="0" smtClean="0"/>
              <a:t>σκάφους και να διορθώσουν τους χρόνους.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56087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2434"/>
            <a:ext cx="7035800" cy="45177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62" y="3390900"/>
            <a:ext cx="8376875" cy="3277907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8089900" y="4032250"/>
            <a:ext cx="1866900" cy="5143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4279900" y="1631950"/>
            <a:ext cx="1866900" cy="5143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778000" y="2997200"/>
            <a:ext cx="1790700" cy="1663700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7273925" y="2997200"/>
            <a:ext cx="4092575" cy="1663700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20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3" y="2592120"/>
            <a:ext cx="5094787" cy="3709079"/>
          </a:xfrm>
          <a:prstGeom prst="rect">
            <a:avLst/>
          </a:prstGeom>
        </p:spPr>
      </p:pic>
      <p:pic>
        <p:nvPicPr>
          <p:cNvPr id="3" name="Imag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15" y="5110438"/>
            <a:ext cx="6256020" cy="149351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16560" y="274320"/>
            <a:ext cx="687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Time on Distance </a:t>
            </a:r>
            <a:r>
              <a:rPr lang="en-US" sz="3600" u="sng" dirty="0" smtClean="0"/>
              <a:t>All Purpose</a:t>
            </a:r>
            <a:endParaRPr lang="fr-FR" sz="3600" u="sng" dirty="0"/>
          </a:p>
        </p:txBody>
      </p:sp>
      <p:sp>
        <p:nvSpPr>
          <p:cNvPr id="5" name="ZoneTexte 4"/>
          <p:cNvSpPr txBox="1"/>
          <p:nvPr/>
        </p:nvSpPr>
        <p:spPr>
          <a:xfrm>
            <a:off x="416560" y="999292"/>
            <a:ext cx="1098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Corrected Time = Elapsed Time – (</a:t>
            </a:r>
            <a:r>
              <a:rPr lang="en-US" sz="2400" i="1" dirty="0" err="1"/>
              <a:t>ToD</a:t>
            </a:r>
            <a:r>
              <a:rPr lang="en-US" sz="2400" i="1" baseline="-25000" dirty="0" err="1"/>
              <a:t>myboat</a:t>
            </a:r>
            <a:r>
              <a:rPr lang="en-US" sz="2400" i="1" dirty="0"/>
              <a:t> – </a:t>
            </a:r>
            <a:r>
              <a:rPr lang="en-US" sz="2400" i="1" dirty="0" err="1"/>
              <a:t>ToD</a:t>
            </a:r>
            <a:r>
              <a:rPr lang="en-US" sz="2400" i="1" baseline="-25000" dirty="0" err="1"/>
              <a:t>fastest</a:t>
            </a:r>
            <a:r>
              <a:rPr lang="en-US" sz="2400" i="1" baseline="-25000" dirty="0"/>
              <a:t> or lowest</a:t>
            </a:r>
            <a:r>
              <a:rPr lang="en-US" sz="2400" i="1" dirty="0"/>
              <a:t>) × Distance</a:t>
            </a:r>
            <a:endParaRPr lang="fr-FR" sz="2400" dirty="0"/>
          </a:p>
        </p:txBody>
      </p:sp>
      <p:pic>
        <p:nvPicPr>
          <p:cNvPr id="6" name="Imag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20" y="1627386"/>
            <a:ext cx="6065520" cy="312749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16560" y="1802656"/>
            <a:ext cx="414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Διόρθωση με έναν μοναδικό αριθμό </a:t>
            </a:r>
            <a:r>
              <a:rPr lang="en-US" sz="2000" i="1" dirty="0" err="1"/>
              <a:t>ToD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 rot="20015673">
            <a:off x="808569" y="3235723"/>
            <a:ext cx="157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All Purpose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9" name="Accolades 8"/>
          <p:cNvSpPr/>
          <p:nvPr/>
        </p:nvSpPr>
        <p:spPr>
          <a:xfrm>
            <a:off x="6756400" y="2783553"/>
            <a:ext cx="467360" cy="1512301"/>
          </a:xfrm>
          <a:prstGeom prst="bracePair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courbée vers la droite 9"/>
          <p:cNvSpPr/>
          <p:nvPr/>
        </p:nvSpPr>
        <p:spPr>
          <a:xfrm>
            <a:off x="6085840" y="3728720"/>
            <a:ext cx="670560" cy="1026160"/>
          </a:xfrm>
          <a:prstGeom prst="curvedRightArrow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6990080" y="4705261"/>
            <a:ext cx="850900" cy="1205785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7415530" y="4705260"/>
            <a:ext cx="1003300" cy="120578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7673340" y="4705259"/>
            <a:ext cx="1312545" cy="120578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106285" y="5049520"/>
            <a:ext cx="39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614285" y="5049520"/>
            <a:ext cx="34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x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294880" y="4754880"/>
            <a:ext cx="31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7645400" y="4778207"/>
            <a:ext cx="31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cxnSp>
        <p:nvCxnSpPr>
          <p:cNvPr id="24" name="Connecteur droit 23"/>
          <p:cNvCxnSpPr/>
          <p:nvPr/>
        </p:nvCxnSpPr>
        <p:spPr>
          <a:xfrm>
            <a:off x="8925560" y="4705258"/>
            <a:ext cx="2438718" cy="1245863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8023860" y="4665183"/>
            <a:ext cx="1675130" cy="129760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9320530" y="3108962"/>
            <a:ext cx="1588929" cy="31408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8191501" y="4771628"/>
            <a:ext cx="1152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…..       +</a:t>
            </a:r>
            <a:endParaRPr lang="fr-FR" dirty="0"/>
          </a:p>
        </p:txBody>
      </p:sp>
      <p:sp>
        <p:nvSpPr>
          <p:cNvPr id="36" name="Ellipse 35"/>
          <p:cNvSpPr/>
          <p:nvPr/>
        </p:nvSpPr>
        <p:spPr>
          <a:xfrm>
            <a:off x="10663595" y="2952516"/>
            <a:ext cx="431403" cy="20947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6085840" y="6249856"/>
                <a:ext cx="5934317" cy="369332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r>
                  <a:rPr lang="fr-FR" sz="2400" dirty="0" smtClean="0">
                    <a:solidFill>
                      <a:srgbClr val="FF0000"/>
                    </a:solidFill>
                  </a:rPr>
                  <a:t>APHTOD</a:t>
                </a:r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𝑇𝑖𝑚𝑒𝐴𝑙𝑙𝑜𝑤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%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𝐴𝑙𝑙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𝑝𝑢𝑟𝑝𝑜𝑠𝑒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840" y="6249856"/>
                <a:ext cx="5934317" cy="369332"/>
              </a:xfrm>
              <a:prstGeom prst="rect">
                <a:avLst/>
              </a:prstGeom>
              <a:blipFill>
                <a:blip r:embed="rId5"/>
                <a:stretch>
                  <a:fillRect l="-2968" t="-160938" b="-243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10793155" y="618807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2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193040"/>
            <a:ext cx="8564880" cy="4541520"/>
          </a:xfrm>
          <a:prstGeom prst="rect">
            <a:avLst/>
          </a:prstGeom>
          <a:noFill/>
          <a:ln w="19050"/>
        </p:spPr>
      </p:pic>
      <p:sp>
        <p:nvSpPr>
          <p:cNvPr id="3" name="ZoneTexte 2"/>
          <p:cNvSpPr txBox="1"/>
          <p:nvPr/>
        </p:nvSpPr>
        <p:spPr>
          <a:xfrm>
            <a:off x="132080" y="4627880"/>
            <a:ext cx="1094241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To VELOS </a:t>
            </a:r>
            <a:r>
              <a:rPr lang="el-GR" dirty="0"/>
              <a:t>είναι το γρηγορότερο, (</a:t>
            </a:r>
            <a:r>
              <a:rPr lang="en-US" dirty="0" err="1"/>
              <a:t>ToD</a:t>
            </a:r>
            <a:r>
              <a:rPr lang="en-US" baseline="-25000" dirty="0" err="1"/>
              <a:t>VELOS</a:t>
            </a:r>
            <a:r>
              <a:rPr lang="el-GR" dirty="0"/>
              <a:t> = 400.6 </a:t>
            </a:r>
            <a:r>
              <a:rPr lang="en-US" dirty="0"/>
              <a:t>s</a:t>
            </a:r>
            <a:r>
              <a:rPr lang="el-GR" dirty="0"/>
              <a:t>/</a:t>
            </a:r>
            <a:r>
              <a:rPr lang="en-US" dirty="0"/>
              <a:t>Nm</a:t>
            </a:r>
            <a:r>
              <a:rPr lang="el-GR" dirty="0" smtClean="0"/>
              <a:t>)</a:t>
            </a:r>
            <a:endParaRPr lang="en-US" dirty="0" smtClean="0"/>
          </a:p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i="1" dirty="0" smtClean="0"/>
              <a:t>Corrected </a:t>
            </a:r>
            <a:r>
              <a:rPr lang="en-US" i="1" dirty="0" err="1"/>
              <a:t>Time</a:t>
            </a:r>
            <a:r>
              <a:rPr lang="en-US" i="1" baseline="-25000" dirty="0" err="1"/>
              <a:t>Ex</a:t>
            </a:r>
            <a:r>
              <a:rPr lang="en-US" i="1" baseline="-25000" dirty="0"/>
              <a:t> Officio</a:t>
            </a:r>
            <a:r>
              <a:rPr lang="el-GR" i="1" dirty="0"/>
              <a:t> = 08:45:54(</a:t>
            </a:r>
            <a:r>
              <a:rPr lang="en-US" i="1" dirty="0"/>
              <a:t>Elapsed</a:t>
            </a:r>
            <a:r>
              <a:rPr lang="el-GR" i="1" dirty="0"/>
              <a:t>) – (477.9 - 400.6) × 40 = 08:45:54 – 00:51:32 = 07:54:22</a:t>
            </a:r>
            <a:endParaRPr lang="fr-FR" dirty="0"/>
          </a:p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l-GR" dirty="0"/>
              <a:t>Άρα μετά την διόρθωση του χρόνου, το </a:t>
            </a:r>
            <a:r>
              <a:rPr lang="en-US" dirty="0"/>
              <a:t>Ex Officio </a:t>
            </a:r>
            <a:r>
              <a:rPr lang="el-GR" dirty="0"/>
              <a:t>τερμάτισε μετά το </a:t>
            </a:r>
            <a:r>
              <a:rPr lang="en-US" dirty="0"/>
              <a:t>Bullet </a:t>
            </a:r>
            <a:r>
              <a:rPr lang="el-GR" dirty="0"/>
              <a:t>σε χρόνο</a:t>
            </a:r>
            <a:endParaRPr lang="fr-FR" dirty="0"/>
          </a:p>
          <a:p>
            <a:pPr marL="285750" indent="-28575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l-GR" i="1" dirty="0"/>
              <a:t>δ</a:t>
            </a:r>
            <a:r>
              <a:rPr lang="en-US" i="1" baseline="-25000" dirty="0"/>
              <a:t>t </a:t>
            </a:r>
            <a:r>
              <a:rPr lang="el-GR" i="1" dirty="0"/>
              <a:t>= 07:54:22 - 07:21:21 = 00:33:01 </a:t>
            </a:r>
            <a:r>
              <a:rPr lang="el-GR" dirty="0"/>
              <a:t>(ίδιο με το αποτέλεσμα του </a:t>
            </a:r>
            <a:r>
              <a:rPr lang="en-US" dirty="0"/>
              <a:t>ORC</a:t>
            </a:r>
            <a:r>
              <a:rPr lang="el-GR" dirty="0"/>
              <a:t>-</a:t>
            </a:r>
            <a:r>
              <a:rPr lang="en-US" dirty="0"/>
              <a:t>Scorer</a:t>
            </a:r>
            <a:r>
              <a:rPr lang="el-GR" dirty="0"/>
              <a:t>)</a:t>
            </a:r>
            <a:endParaRPr lang="fr-FR" dirty="0"/>
          </a:p>
          <a:p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5466080" y="2463800"/>
            <a:ext cx="792480" cy="259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8158480" y="2463800"/>
            <a:ext cx="538480" cy="259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8056880" y="2001520"/>
            <a:ext cx="640080" cy="3556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55040" y="355600"/>
            <a:ext cx="1676400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rgbClr val="0070C0"/>
                </a:solidFill>
              </a:rPr>
              <a:t>ToD</a:t>
            </a:r>
            <a:r>
              <a:rPr lang="fr-FR" sz="2800" b="1" dirty="0" smtClean="0">
                <a:solidFill>
                  <a:srgbClr val="0070C0"/>
                </a:solidFill>
              </a:rPr>
              <a:t> (2) </a:t>
            </a:r>
            <a:endParaRPr lang="fr-FR" sz="2800" b="1" dirty="0">
              <a:solidFill>
                <a:srgbClr val="0070C0"/>
              </a:solidFill>
            </a:endParaRPr>
          </a:p>
        </p:txBody>
      </p:sp>
      <p:sp>
        <p:nvSpPr>
          <p:cNvPr id="8" name="Bulle ronde 7"/>
          <p:cNvSpPr/>
          <p:nvPr/>
        </p:nvSpPr>
        <p:spPr>
          <a:xfrm rot="954620">
            <a:off x="8696960" y="1524000"/>
            <a:ext cx="1920240" cy="660400"/>
          </a:xfrm>
          <a:prstGeom prst="wedgeEllipseCallout">
            <a:avLst>
              <a:gd name="adj1" fmla="val -41115"/>
              <a:gd name="adj2" fmla="val 8571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 rot="956083">
            <a:off x="8735994" y="1669535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Μικρότερο Τ</a:t>
            </a:r>
            <a:r>
              <a:rPr lang="en-US" dirty="0" err="1" smtClean="0"/>
              <a:t>oD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765040" y="61714"/>
            <a:ext cx="732536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i="1" dirty="0"/>
              <a:t>Corrected Time = Elapsed Time – (</a:t>
            </a:r>
            <a:r>
              <a:rPr lang="en-US" i="1" dirty="0" err="1"/>
              <a:t>ToD</a:t>
            </a:r>
            <a:r>
              <a:rPr lang="en-US" i="1" baseline="-25000" dirty="0" err="1"/>
              <a:t>myboat</a:t>
            </a:r>
            <a:r>
              <a:rPr lang="en-US" i="1" dirty="0"/>
              <a:t> – </a:t>
            </a:r>
            <a:r>
              <a:rPr lang="en-US" i="1" dirty="0" err="1"/>
              <a:t>ToD</a:t>
            </a:r>
            <a:r>
              <a:rPr lang="en-US" i="1" baseline="-25000" dirty="0" err="1"/>
              <a:t>fastest</a:t>
            </a:r>
            <a:r>
              <a:rPr lang="en-US" i="1" baseline="-25000" dirty="0"/>
              <a:t> or lowest</a:t>
            </a:r>
            <a:r>
              <a:rPr lang="en-US" i="1" dirty="0"/>
              <a:t>) × </a:t>
            </a:r>
            <a:r>
              <a:rPr lang="en-US" i="1" dirty="0" smtClean="0"/>
              <a:t>D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>
          <a:xfrm>
            <a:off x="10810240" y="607631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3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2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58800" y="264160"/>
            <a:ext cx="5644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Time on </a:t>
            </a:r>
            <a:r>
              <a:rPr lang="en-US" sz="3600" dirty="0" smtClean="0"/>
              <a:t>Time </a:t>
            </a:r>
            <a:r>
              <a:rPr lang="en-US" sz="3600" u="sng" dirty="0" smtClean="0"/>
              <a:t>All </a:t>
            </a:r>
            <a:r>
              <a:rPr lang="en-US" sz="3600" u="sng" dirty="0"/>
              <a:t>Purpose</a:t>
            </a:r>
            <a:endParaRPr lang="fr-FR" sz="3600" u="sng" dirty="0"/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361440" y="4980860"/>
            <a:ext cx="62757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i="1" dirty="0"/>
              <a:t>Corrected Time</a:t>
            </a:r>
            <a:r>
              <a:rPr lang="el-GR" sz="2400" i="1" dirty="0"/>
              <a:t> = </a:t>
            </a:r>
            <a:r>
              <a:rPr lang="en-US" sz="2400" i="1" dirty="0" err="1"/>
              <a:t>ToT</a:t>
            </a:r>
            <a:r>
              <a:rPr lang="en-US" sz="2400" i="1" dirty="0"/>
              <a:t> </a:t>
            </a:r>
            <a:r>
              <a:rPr lang="el-GR" sz="2400" i="1" dirty="0"/>
              <a:t>× </a:t>
            </a:r>
            <a:r>
              <a:rPr lang="en-US" sz="2400" i="1" dirty="0"/>
              <a:t>Elapsed </a:t>
            </a:r>
            <a:r>
              <a:rPr lang="en-US" sz="2400" i="1" dirty="0" smtClean="0"/>
              <a:t>Time</a:t>
            </a:r>
          </a:p>
          <a:p>
            <a:pPr algn="ctr">
              <a:lnSpc>
                <a:spcPct val="200000"/>
              </a:lnSpc>
            </a:pPr>
            <a:r>
              <a:rPr lang="en-US" sz="2400" i="1" dirty="0" err="1" smtClean="0"/>
              <a:t>ToT</a:t>
            </a:r>
            <a:r>
              <a:rPr lang="en-US" sz="2400" i="1" dirty="0" smtClean="0"/>
              <a:t> = 600 / </a:t>
            </a:r>
            <a:r>
              <a:rPr lang="en-US" sz="2400" i="1" dirty="0" err="1" smtClean="0"/>
              <a:t>ToD</a:t>
            </a:r>
            <a:endParaRPr lang="fr-FR" sz="2400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34" y="951130"/>
            <a:ext cx="6698444" cy="4067909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1013440" y="2692400"/>
            <a:ext cx="609600" cy="284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65760" y="1493520"/>
            <a:ext cx="4257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Ίδια υπόθεση για τον καιρό με το </a:t>
            </a:r>
            <a:r>
              <a:rPr lang="en-US" sz="2800" dirty="0" err="1" smtClean="0"/>
              <a:t>ToD</a:t>
            </a:r>
            <a:endParaRPr lang="en-US" sz="2800" dirty="0" smtClean="0"/>
          </a:p>
          <a:p>
            <a:pPr algn="ctr"/>
            <a:r>
              <a:rPr lang="el-GR" sz="2800" dirty="0" smtClean="0"/>
              <a:t>Το πιο </a:t>
            </a:r>
            <a:r>
              <a:rPr lang="el-GR" sz="2800" dirty="0" err="1" smtClean="0"/>
              <a:t>απλο</a:t>
            </a:r>
            <a:endParaRPr lang="fr-FR" sz="2800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10747117" y="6090384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4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0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64" y="629845"/>
            <a:ext cx="8464599" cy="412742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5440" y="81280"/>
            <a:ext cx="1606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ToT</a:t>
            </a:r>
            <a:r>
              <a:rPr lang="en-US" sz="3600" dirty="0" smtClean="0"/>
              <a:t> (2)</a:t>
            </a:r>
            <a:endParaRPr lang="fr-FR" sz="3600" dirty="0"/>
          </a:p>
          <a:p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6065520" y="2113280"/>
            <a:ext cx="640080" cy="193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8612023" y="2113280"/>
            <a:ext cx="640080" cy="193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courbée vers le bas 5"/>
          <p:cNvSpPr/>
          <p:nvPr/>
        </p:nvSpPr>
        <p:spPr>
          <a:xfrm>
            <a:off x="6238240" y="1767840"/>
            <a:ext cx="1869440" cy="345440"/>
          </a:xfrm>
          <a:prstGeom prst="curved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Flèche courbée vers le bas 8"/>
          <p:cNvSpPr/>
          <p:nvPr/>
        </p:nvSpPr>
        <p:spPr>
          <a:xfrm rot="11061521">
            <a:off x="7914640" y="2249262"/>
            <a:ext cx="1148080" cy="415329"/>
          </a:xfrm>
          <a:prstGeom prst="curvedDownArrow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51559" y="4850223"/>
            <a:ext cx="89931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/>
              <a:t>Corrected </a:t>
            </a:r>
            <a:r>
              <a:rPr lang="en-US" i="1" dirty="0" err="1"/>
              <a:t>Time</a:t>
            </a:r>
            <a:r>
              <a:rPr lang="en-US" i="1" baseline="-25000" dirty="0" err="1"/>
              <a:t>PETE</a:t>
            </a:r>
            <a:r>
              <a:rPr lang="en-US" i="1" dirty="0"/>
              <a:t>  </a:t>
            </a:r>
            <a:r>
              <a:rPr lang="el-GR" i="1" dirty="0"/>
              <a:t>= 1.2235 × 08:52:49 = 10:51:54</a:t>
            </a:r>
            <a:endParaRPr lang="fr-FR" dirty="0"/>
          </a:p>
          <a:p>
            <a:pPr algn="ctr">
              <a:lnSpc>
                <a:spcPct val="150000"/>
              </a:lnSpc>
            </a:pPr>
            <a:r>
              <a:rPr lang="en-US" i="1" dirty="0"/>
              <a:t>Corrected </a:t>
            </a:r>
            <a:r>
              <a:rPr lang="en-US" i="1" dirty="0" err="1"/>
              <a:t>Time</a:t>
            </a:r>
            <a:r>
              <a:rPr lang="en-US" i="1" baseline="-25000" dirty="0" err="1"/>
              <a:t>Bullet</a:t>
            </a:r>
            <a:r>
              <a:rPr lang="el-GR" i="1" dirty="0"/>
              <a:t> = 1.4844 ×  07:23:45 = 10:58:42</a:t>
            </a:r>
            <a:endParaRPr lang="fr-FR" dirty="0"/>
          </a:p>
          <a:p>
            <a:pPr algn="ctr">
              <a:lnSpc>
                <a:spcPct val="150000"/>
              </a:lnSpc>
            </a:pPr>
            <a:r>
              <a:rPr lang="el-GR" dirty="0"/>
              <a:t>Άρα μετά την διόρθωση του χρόνου, το </a:t>
            </a:r>
            <a:r>
              <a:rPr lang="en-US" dirty="0"/>
              <a:t>Bullet </a:t>
            </a:r>
            <a:r>
              <a:rPr lang="el-GR" dirty="0"/>
              <a:t>τερμάτισε μετά το </a:t>
            </a:r>
            <a:r>
              <a:rPr lang="en-US" dirty="0"/>
              <a:t>PETE </a:t>
            </a:r>
            <a:r>
              <a:rPr lang="el-GR" dirty="0"/>
              <a:t>σε χρόνο :</a:t>
            </a:r>
            <a:endParaRPr lang="fr-FR" dirty="0"/>
          </a:p>
          <a:p>
            <a:pPr algn="ctr">
              <a:lnSpc>
                <a:spcPct val="150000"/>
              </a:lnSpc>
            </a:pPr>
            <a:r>
              <a:rPr lang="el-GR" i="1" dirty="0" err="1"/>
              <a:t>δ</a:t>
            </a:r>
            <a:r>
              <a:rPr lang="el-GR" i="1" baseline="-25000" dirty="0" err="1"/>
              <a:t>t</a:t>
            </a:r>
            <a:r>
              <a:rPr lang="el-GR" i="1" baseline="-25000" dirty="0"/>
              <a:t> </a:t>
            </a:r>
            <a:r>
              <a:rPr lang="el-GR" i="1" dirty="0"/>
              <a:t>=10:52:06 - 10:58:42 = 00:06:48 (ίδιο με το αποτέλεσμα του ORC-</a:t>
            </a:r>
            <a:r>
              <a:rPr lang="el-GR" i="1" dirty="0" err="1"/>
              <a:t>Scorer</a:t>
            </a:r>
            <a:r>
              <a:rPr lang="el-GR" i="1" dirty="0"/>
              <a:t>)</a:t>
            </a:r>
            <a:endParaRPr lang="fr-FR" i="1" dirty="0"/>
          </a:p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>
          <a:xfrm>
            <a:off x="10728960" y="603567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5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7" y="1157010"/>
            <a:ext cx="7660406" cy="40855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1319" y="-28138"/>
            <a:ext cx="363432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PCS </a:t>
            </a:r>
            <a:r>
              <a:rPr lang="en-US" sz="3600" u="sng" dirty="0" smtClean="0"/>
              <a:t>All Purpose</a:t>
            </a:r>
            <a:endParaRPr lang="el-GR" sz="3600" u="sng" dirty="0" smtClean="0"/>
          </a:p>
          <a:p>
            <a:r>
              <a:rPr lang="en-US" sz="2400" i="1" dirty="0"/>
              <a:t>Polar Curve Scoring</a:t>
            </a:r>
            <a:endParaRPr lang="fr-FR" sz="2400" i="1" u="sng" dirty="0"/>
          </a:p>
          <a:p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1972473" y="4663499"/>
            <a:ext cx="193040" cy="223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1779433" y="4704080"/>
            <a:ext cx="193040" cy="223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193062" y="4693920"/>
            <a:ext cx="193040" cy="223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2118360" y="2164080"/>
            <a:ext cx="1859280" cy="25298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854200" y="1755894"/>
            <a:ext cx="424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70C0"/>
                </a:solidFill>
              </a:rPr>
              <a:t>Μεγαλύτερος </a:t>
            </a:r>
            <a:r>
              <a:rPr lang="en-US" dirty="0" smtClean="0">
                <a:solidFill>
                  <a:srgbClr val="0070C0"/>
                </a:solidFill>
              </a:rPr>
              <a:t>Scoring Wind </a:t>
            </a:r>
            <a:r>
              <a:rPr lang="el-GR" dirty="0" smtClean="0">
                <a:solidFill>
                  <a:srgbClr val="0070C0"/>
                </a:solidFill>
              </a:rPr>
              <a:t>= 1</a:t>
            </a:r>
            <a:r>
              <a:rPr lang="el-GR" baseline="30000" dirty="0" smtClean="0">
                <a:solidFill>
                  <a:srgbClr val="0070C0"/>
                </a:solidFill>
              </a:rPr>
              <a:t>ος</a:t>
            </a:r>
            <a:endParaRPr lang="fr-FR" baseline="30000" dirty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51760" y="5323899"/>
            <a:ext cx="77059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Time Allowance = Elapsed Time / Distance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Scoring Wind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ToD</a:t>
            </a:r>
            <a:r>
              <a:rPr lang="en-US" dirty="0" smtClean="0"/>
              <a:t> @ Scoring Wind </a:t>
            </a:r>
            <a:r>
              <a:rPr lang="el-GR" dirty="0" smtClean="0"/>
              <a:t>του 1</a:t>
            </a:r>
            <a:r>
              <a:rPr lang="el-GR" baseline="30000" dirty="0" smtClean="0"/>
              <a:t>ου</a:t>
            </a:r>
            <a:endParaRPr lang="en-US" baseline="30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Corrected Time = Elapsed Time – (</a:t>
            </a:r>
            <a:r>
              <a:rPr lang="en-US" i="1" dirty="0" err="1"/>
              <a:t>ToD</a:t>
            </a:r>
            <a:r>
              <a:rPr lang="en-US" i="1" baseline="-25000" dirty="0" err="1"/>
              <a:t>myboat</a:t>
            </a:r>
            <a:r>
              <a:rPr lang="en-US" i="1" dirty="0"/>
              <a:t> – </a:t>
            </a:r>
            <a:r>
              <a:rPr lang="en-US" i="1" dirty="0" err="1"/>
              <a:t>ToD</a:t>
            </a:r>
            <a:r>
              <a:rPr lang="en-US" i="1" baseline="-25000" dirty="0" err="1"/>
              <a:t>fastest</a:t>
            </a:r>
            <a:r>
              <a:rPr lang="en-US" i="1" baseline="-25000" dirty="0"/>
              <a:t> or lowest</a:t>
            </a:r>
            <a:r>
              <a:rPr lang="en-US" i="1" dirty="0"/>
              <a:t>) × D</a:t>
            </a:r>
            <a:endParaRPr lang="fr-FR" dirty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711201" y="2865120"/>
            <a:ext cx="1334216" cy="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711200" y="3199785"/>
            <a:ext cx="1334217" cy="10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684651" y="3802856"/>
            <a:ext cx="1334217" cy="10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 rot="16200000">
            <a:off x="542144" y="3266451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TOD</a:t>
            </a:r>
            <a:endParaRPr lang="fr-FR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32565" y="491744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Scoring Wind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0" y="161097"/>
            <a:ext cx="6148714" cy="914167"/>
          </a:xfrm>
          <a:prstGeom prst="rect">
            <a:avLst/>
          </a:prstGeom>
        </p:spPr>
      </p:pic>
      <p:cxnSp>
        <p:nvCxnSpPr>
          <p:cNvPr id="23" name="Connecteur droit avec flèche 22"/>
          <p:cNvCxnSpPr/>
          <p:nvPr/>
        </p:nvCxnSpPr>
        <p:spPr>
          <a:xfrm flipH="1">
            <a:off x="4704080" y="924560"/>
            <a:ext cx="4353636" cy="2621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>
          <a:xfrm>
            <a:off x="11074400" y="6258560"/>
            <a:ext cx="786645" cy="467360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6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934322" y="6101855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100" smtClean="0">
                <a:solidFill>
                  <a:schemeClr val="tx1"/>
                </a:solidFill>
              </a:rPr>
              <a:pPr/>
              <a:t>7</a:t>
            </a:fld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8" y="116437"/>
            <a:ext cx="8087922" cy="39882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95" y="3073223"/>
            <a:ext cx="7644010" cy="3731819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830320" y="1056640"/>
            <a:ext cx="2377440" cy="3352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6756400" y="3937001"/>
            <a:ext cx="2377440" cy="3352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 rot="10800000">
            <a:off x="10934322" y="4515206"/>
            <a:ext cx="978408" cy="2403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rot="10800000">
            <a:off x="8192546" y="2027710"/>
            <a:ext cx="978408" cy="240309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courbée vers le haut 9"/>
          <p:cNvSpPr/>
          <p:nvPr/>
        </p:nvSpPr>
        <p:spPr>
          <a:xfrm>
            <a:off x="8229660" y="4683760"/>
            <a:ext cx="1523940" cy="487682"/>
          </a:xfrm>
          <a:prstGeom prst="curved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524" y="4515205"/>
            <a:ext cx="2984675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u="sng" dirty="0"/>
              <a:t>Corrected Time </a:t>
            </a:r>
            <a:r>
              <a:rPr lang="en-US" sz="2000" i="1" dirty="0"/>
              <a:t>= Elapsed Time – (</a:t>
            </a:r>
            <a:r>
              <a:rPr lang="en-US" sz="2000" i="1" dirty="0" err="1" smtClean="0"/>
              <a:t>ToD</a:t>
            </a:r>
            <a:r>
              <a:rPr lang="en-US" sz="2000" i="1" baseline="-25000" dirty="0" err="1" smtClean="0"/>
              <a:t>Velos</a:t>
            </a:r>
            <a:r>
              <a:rPr lang="en-US" sz="2000" i="1" dirty="0" smtClean="0"/>
              <a:t> </a:t>
            </a:r>
            <a:r>
              <a:rPr lang="en-US" sz="2000" i="1" dirty="0"/>
              <a:t>– </a:t>
            </a:r>
            <a:r>
              <a:rPr lang="en-US" sz="2000" i="1" dirty="0" err="1" smtClean="0"/>
              <a:t>ToD</a:t>
            </a:r>
            <a:r>
              <a:rPr lang="en-US" sz="2000" i="1" baseline="-25000" dirty="0" err="1" smtClean="0"/>
              <a:t>Velos</a:t>
            </a:r>
            <a:r>
              <a:rPr lang="en-US" sz="2000" i="1" baseline="-25000" dirty="0" smtClean="0"/>
              <a:t> </a:t>
            </a:r>
            <a:r>
              <a:rPr lang="en-US" sz="2000" i="1" dirty="0" smtClean="0"/>
              <a:t>) </a:t>
            </a:r>
            <a:r>
              <a:rPr lang="en-US" sz="2000" i="1" dirty="0"/>
              <a:t>× </a:t>
            </a:r>
            <a:r>
              <a:rPr lang="en-US" sz="2000" i="1" dirty="0" smtClean="0"/>
              <a:t>D = </a:t>
            </a:r>
            <a:r>
              <a:rPr lang="en-US" sz="2000" b="1" i="1" u="sng" dirty="0"/>
              <a:t>Elapsed Time </a:t>
            </a:r>
            <a:endParaRPr lang="fr-FR" sz="2000" b="1" u="sng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2621280" y="4683760"/>
            <a:ext cx="2428240" cy="4876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Flèche vers le haut 13"/>
          <p:cNvSpPr/>
          <p:nvPr/>
        </p:nvSpPr>
        <p:spPr>
          <a:xfrm rot="10800000">
            <a:off x="7157100" y="431242"/>
            <a:ext cx="213362" cy="930198"/>
          </a:xfrm>
          <a:prstGeom prst="upArrow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haut 14"/>
          <p:cNvSpPr/>
          <p:nvPr/>
        </p:nvSpPr>
        <p:spPr>
          <a:xfrm rot="10800000">
            <a:off x="7838439" y="397943"/>
            <a:ext cx="213362" cy="930198"/>
          </a:xfrm>
          <a:prstGeom prst="upArrow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8519778" y="1263075"/>
            <a:ext cx="3684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08:45:54 </a:t>
            </a:r>
            <a:r>
              <a:rPr lang="en-US" b="1" dirty="0" smtClean="0">
                <a:solidFill>
                  <a:srgbClr val="C00000"/>
                </a:solidFill>
              </a:rPr>
              <a:t>- (516.8-438.9)× 60 = 07:28:06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7" name="Flèche droite 16"/>
          <p:cNvSpPr/>
          <p:nvPr/>
        </p:nvSpPr>
        <p:spPr>
          <a:xfrm rot="20426766">
            <a:off x="6885119" y="1666395"/>
            <a:ext cx="1661674" cy="1248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714240" y="1849007"/>
            <a:ext cx="2197894" cy="29885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ccolade ouvrante 18"/>
          <p:cNvSpPr/>
          <p:nvPr/>
        </p:nvSpPr>
        <p:spPr>
          <a:xfrm rot="5400000">
            <a:off x="10785383" y="264801"/>
            <a:ext cx="297877" cy="1828803"/>
          </a:xfrm>
          <a:prstGeom prst="leftBrace">
            <a:avLst>
              <a:gd name="adj1" fmla="val 8333"/>
              <a:gd name="adj2" fmla="val 44190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36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0789920" y="6063127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</a:rPr>
              <a:pPr/>
              <a:t>8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1008550"/>
            <a:ext cx="8148319" cy="43457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2240" y="132080"/>
            <a:ext cx="58521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PCS </a:t>
            </a:r>
            <a:r>
              <a:rPr lang="en-US" sz="2000" u="sng" dirty="0" smtClean="0"/>
              <a:t>All Purpose (2)</a:t>
            </a:r>
            <a:endParaRPr lang="fr-FR" sz="2000" u="sng" dirty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554480" y="525641"/>
            <a:ext cx="551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Εάν ο </a:t>
            </a:r>
            <a:r>
              <a:rPr lang="en-US" dirty="0" smtClean="0"/>
              <a:t>scoring wind &lt; 6Kts</a:t>
            </a:r>
            <a:r>
              <a:rPr lang="fr-FR" dirty="0" smtClean="0"/>
              <a:t> </a:t>
            </a:r>
            <a:r>
              <a:rPr lang="en-US" dirty="0" smtClean="0"/>
              <a:t>scoring wind = 6 </a:t>
            </a:r>
            <a:r>
              <a:rPr lang="en-US" dirty="0" err="1" smtClean="0"/>
              <a:t>Kts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2885440" y="2052320"/>
            <a:ext cx="0" cy="2804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67360" y="5647628"/>
            <a:ext cx="1029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Θα ήταν δυνατόν να κάνουμε </a:t>
            </a:r>
            <a:r>
              <a:rPr lang="en-US" sz="2400" dirty="0" smtClean="0"/>
              <a:t>extrapolation </a:t>
            </a:r>
            <a:r>
              <a:rPr lang="el-GR" sz="2400" dirty="0" smtClean="0"/>
              <a:t>κάτω από τους 6 </a:t>
            </a:r>
            <a:r>
              <a:rPr lang="en-US" sz="2400" dirty="0" err="1"/>
              <a:t>Kts</a:t>
            </a:r>
            <a:endParaRPr lang="fr-FR" sz="2400" dirty="0"/>
          </a:p>
          <a:p>
            <a:r>
              <a:rPr lang="el-GR" sz="2400" dirty="0" smtClean="0"/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7285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42240" y="132080"/>
            <a:ext cx="58521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PCS </a:t>
            </a:r>
            <a:r>
              <a:rPr lang="en-US" sz="2000" u="sng" dirty="0" smtClean="0"/>
              <a:t>Constructed Course</a:t>
            </a:r>
            <a:endParaRPr lang="fr-FR" sz="2000" u="sng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96240" y="894080"/>
            <a:ext cx="48606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Η επιτροπή στο τέλος του αγώνα συλλέγει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Μ</a:t>
            </a:r>
            <a:r>
              <a:rPr lang="el-GR" dirty="0" smtClean="0"/>
              <a:t>ήκος μπράτσου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 smtClean="0"/>
              <a:t>Διεύθυνση ανέμου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dirty="0" smtClean="0"/>
          </a:p>
          <a:p>
            <a:r>
              <a:rPr lang="el-GR" dirty="0" smtClean="0"/>
              <a:t>Ύδρα Μάρτιος 2025</a:t>
            </a:r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80" y="1828800"/>
            <a:ext cx="1905000" cy="105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2" y="2987040"/>
            <a:ext cx="3994860" cy="37795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957672"/>
            <a:ext cx="7299298" cy="18088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66" y="1152403"/>
            <a:ext cx="6879889" cy="3669274"/>
          </a:xfrm>
          <a:prstGeom prst="rect">
            <a:avLst/>
          </a:prstGeom>
        </p:spPr>
      </p:pic>
      <p:sp>
        <p:nvSpPr>
          <p:cNvPr id="9" name="Flèche vers le bas 8"/>
          <p:cNvSpPr/>
          <p:nvPr/>
        </p:nvSpPr>
        <p:spPr>
          <a:xfrm rot="17066246">
            <a:off x="3432479" y="5303534"/>
            <a:ext cx="244243" cy="203827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047475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1635</TotalTime>
  <Words>643</Words>
  <Application>Microsoft Office PowerPoint</Application>
  <PresentationFormat>Grand écran</PresentationFormat>
  <Paragraphs>104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Cambria Math</vt:lpstr>
      <vt:lpstr>Century Gothic</vt:lpstr>
      <vt:lpstr>Wingdings</vt:lpstr>
      <vt:lpstr>Wingdings 3</vt:lpstr>
      <vt:lpstr>Secteur</vt:lpstr>
      <vt:lpstr>Διορθωση του Χρονου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lapp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Yannis KARYOTAKIS</dc:creator>
  <cp:lastModifiedBy>Yannis KARYOTAKIS</cp:lastModifiedBy>
  <cp:revision>60</cp:revision>
  <dcterms:created xsi:type="dcterms:W3CDTF">2024-12-13T12:36:47Z</dcterms:created>
  <dcterms:modified xsi:type="dcterms:W3CDTF">2025-04-02T06:46:31Z</dcterms:modified>
  <cp:contentStatus/>
</cp:coreProperties>
</file>