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7" r:id="rId3"/>
    <p:sldId id="258" r:id="rId4"/>
    <p:sldId id="278" r:id="rId5"/>
    <p:sldId id="262" r:id="rId6"/>
    <p:sldId id="269" r:id="rId7"/>
    <p:sldId id="273" r:id="rId8"/>
    <p:sldId id="280" r:id="rId9"/>
    <p:sldId id="274" r:id="rId10"/>
    <p:sldId id="275" r:id="rId11"/>
    <p:sldId id="271" r:id="rId12"/>
    <p:sldId id="276" r:id="rId13"/>
    <p:sldId id="265" r:id="rId14"/>
    <p:sldId id="264" r:id="rId15"/>
    <p:sldId id="266" r:id="rId16"/>
    <p:sldId id="263" r:id="rId17"/>
    <p:sldId id="268" r:id="rId18"/>
    <p:sldId id="279" r:id="rId19"/>
    <p:sldId id="277" r:id="rId20"/>
    <p:sldId id="259" r:id="rId21"/>
    <p:sldId id="260" r:id="rId22"/>
    <p:sldId id="261" r:id="rId23"/>
    <p:sldId id="267" r:id="rId24"/>
    <p:sldId id="272" r:id="rId25"/>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sorterViewPr>
    <p:cViewPr>
      <p:scale>
        <a:sx n="100" d="100"/>
        <a:sy n="100" d="100"/>
      </p:scale>
      <p:origin x="0" y="-29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215C4243-BC84-4179-B427-690B37F8E634}" type="datetimeFigureOut">
              <a:rPr lang="fr-FR" smtClean="0"/>
              <a:t>24/08/2022</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AC8E214-3D4A-46D3-A788-659E23AD20BD}" type="slidenum">
              <a:rPr lang="fr-FR" smtClean="0"/>
              <a:t>‹N°›</a:t>
            </a:fld>
            <a:endParaRPr lang="fr-FR"/>
          </a:p>
        </p:txBody>
      </p:sp>
    </p:spTree>
    <p:extLst>
      <p:ext uri="{BB962C8B-B14F-4D97-AF65-F5344CB8AC3E}">
        <p14:creationId xmlns:p14="http://schemas.microsoft.com/office/powerpoint/2010/main" val="233445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6F399DCA-A6CB-4324-9BD3-2C27071F53DC}" type="datetime1">
              <a:rPr lang="en-US" smtClean="0"/>
              <a:t>8/24/2022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33148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0162D51-20E5-4CDC-9E08-0523839CEE17}" type="datetime1">
              <a:rPr lang="en-US" smtClean="0"/>
              <a:t>8/24/2022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419378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740B4A8-5AFD-49F7-98C8-DDEA18BF732A}" type="datetime1">
              <a:rPr lang="en-US" smtClean="0"/>
              <a:t>8/24/2022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131814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E3D948AA-198B-46FA-A07C-4476E13D796F}" type="datetime1">
              <a:rPr lang="en-US" smtClean="0"/>
              <a:t>8/24/2022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292104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27D8E0F-466A-4324-AD74-0D587AD40F14}" type="datetime1">
              <a:rPr lang="en-US" smtClean="0"/>
              <a:t>8/24/2022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254774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9FCA874B-2F53-42E9-839A-53C93E8CDF7B}" type="datetime1">
              <a:rPr lang="en-US" smtClean="0"/>
              <a:t>8/24/2022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227086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54477DE4-E4DD-41B9-B6F1-DFB3F96FEF27}" type="datetime1">
              <a:rPr lang="en-US" smtClean="0"/>
              <a:t>8/24/2022</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406522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B0A7D3E4-E6F9-418A-A809-31F620CA2FB1}" type="datetime1">
              <a:rPr lang="en-US" smtClean="0"/>
              <a:t>8/24/2022</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8013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A6F07C-F6B0-4AE3-93D2-D7FB0C0B4041}" type="datetime1">
              <a:rPr lang="en-US" smtClean="0"/>
              <a:t>8/24/2022</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425961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866F329-B63C-49BA-8E45-E70D45386EE0}" type="datetime1">
              <a:rPr lang="en-US" smtClean="0"/>
              <a:t>8/24/2022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113287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D0E596-2699-4296-B78B-BA4DBECCA92E}" type="datetime1">
              <a:rPr lang="en-US" smtClean="0"/>
              <a:t>8/24/2022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9996DA2-90E5-4E6E-94DC-C5216CDEFD3A}" type="slidenum">
              <a:rPr lang="en-US" smtClean="0"/>
              <a:t>‹N°›</a:t>
            </a:fld>
            <a:endParaRPr lang="en-US"/>
          </a:p>
        </p:txBody>
      </p:sp>
    </p:spTree>
    <p:extLst>
      <p:ext uri="{BB962C8B-B14F-4D97-AF65-F5344CB8AC3E}">
        <p14:creationId xmlns:p14="http://schemas.microsoft.com/office/powerpoint/2010/main" val="303728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105E5-D9D0-4E98-B057-91F01BC69332}" type="datetime1">
              <a:rPr lang="en-US" smtClean="0"/>
              <a:t>8/24/2022</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96DA2-90E5-4E6E-94DC-C5216CDEFD3A}" type="slidenum">
              <a:rPr lang="en-US" smtClean="0"/>
              <a:t>‹N°›</a:t>
            </a:fld>
            <a:endParaRPr lang="en-US"/>
          </a:p>
        </p:txBody>
      </p:sp>
    </p:spTree>
    <p:extLst>
      <p:ext uri="{BB962C8B-B14F-4D97-AF65-F5344CB8AC3E}">
        <p14:creationId xmlns:p14="http://schemas.microsoft.com/office/powerpoint/2010/main" val="278198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skiron.org/en/openwrf"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http://meteo.gr/sailingmaps.cfm" TargetMode="External"/><Relationship Id="rId4" Type="http://schemas.openxmlformats.org/officeDocument/2006/relationships/hyperlink" Target="http://poseidon.hcmr.gr/index.php"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greekgastronomyguide.gr/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hyperlink" Target="https://diavgeia.gov.gr/decision/view/7%CE%96%CE%9D%CE%9B4653%CE%A0%CE%A9-%CE%9C3%CE%9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1.aade.gr/aadeapps2/etepa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effectLst>
            <a:glow>
              <a:schemeClr val="accent1">
                <a:alpha val="51000"/>
              </a:schemeClr>
            </a:glow>
          </a:effectLst>
        </p:spPr>
      </p:pic>
      <p:sp>
        <p:nvSpPr>
          <p:cNvPr id="2" name="Titre 1"/>
          <p:cNvSpPr>
            <a:spLocks noGrp="1"/>
          </p:cNvSpPr>
          <p:nvPr>
            <p:ph type="ctrTitle"/>
          </p:nvPr>
        </p:nvSpPr>
        <p:spPr>
          <a:xfrm>
            <a:off x="1290320" y="447358"/>
            <a:ext cx="5506720" cy="807402"/>
          </a:xfrm>
        </p:spPr>
        <p:txBody>
          <a:bodyPr>
            <a:normAutofit fontScale="90000"/>
          </a:bodyPr>
          <a:lstStyle/>
          <a:p>
            <a:r>
              <a:rPr lang="en-US" b="1" dirty="0" err="1" smtClean="0">
                <a:solidFill>
                  <a:schemeClr val="bg1"/>
                </a:solidFill>
              </a:rPr>
              <a:t>Naviguer</a:t>
            </a:r>
            <a:r>
              <a:rPr lang="en-US" b="1" dirty="0" smtClean="0">
                <a:solidFill>
                  <a:schemeClr val="bg1"/>
                </a:solidFill>
              </a:rPr>
              <a:t> </a:t>
            </a:r>
            <a:r>
              <a:rPr lang="en-US" b="1" dirty="0" err="1" smtClean="0">
                <a:solidFill>
                  <a:schemeClr val="bg1"/>
                </a:solidFill>
              </a:rPr>
              <a:t>en</a:t>
            </a:r>
            <a:r>
              <a:rPr lang="en-US" b="1" dirty="0" smtClean="0">
                <a:solidFill>
                  <a:schemeClr val="bg1"/>
                </a:solidFill>
              </a:rPr>
              <a:t> Gr</a:t>
            </a:r>
            <a:r>
              <a:rPr lang="fr-FR" b="1" dirty="0" smtClean="0">
                <a:solidFill>
                  <a:schemeClr val="bg1"/>
                </a:solidFill>
              </a:rPr>
              <a:t>è</a:t>
            </a:r>
            <a:r>
              <a:rPr lang="en-US" b="1" dirty="0" err="1" smtClean="0">
                <a:solidFill>
                  <a:schemeClr val="bg1"/>
                </a:solidFill>
              </a:rPr>
              <a:t>ce</a:t>
            </a:r>
            <a:endParaRPr lang="en-US" b="1" dirty="0">
              <a:solidFill>
                <a:schemeClr val="bg1"/>
              </a:solidFill>
            </a:endParaRPr>
          </a:p>
        </p:txBody>
      </p:sp>
      <p:sp>
        <p:nvSpPr>
          <p:cNvPr id="3" name="Sous-titre 2"/>
          <p:cNvSpPr>
            <a:spLocks noGrp="1"/>
          </p:cNvSpPr>
          <p:nvPr>
            <p:ph type="subTitle" idx="1"/>
          </p:nvPr>
        </p:nvSpPr>
        <p:spPr>
          <a:xfrm>
            <a:off x="3098799" y="1254759"/>
            <a:ext cx="2826011" cy="1814117"/>
          </a:xfrm>
        </p:spPr>
        <p:txBody>
          <a:bodyPr>
            <a:normAutofit fontScale="92500" lnSpcReduction="10000"/>
          </a:bodyPr>
          <a:lstStyle/>
          <a:p>
            <a:r>
              <a:rPr lang="fr-FR" b="1" dirty="0" smtClean="0">
                <a:solidFill>
                  <a:schemeClr val="bg1"/>
                </a:solidFill>
              </a:rPr>
              <a:t>Yannis Karyotakis</a:t>
            </a:r>
          </a:p>
          <a:p>
            <a:r>
              <a:rPr lang="fr-FR" b="1" smtClean="0">
                <a:solidFill>
                  <a:schemeClr val="bg1"/>
                </a:solidFill>
              </a:rPr>
              <a:t>Original </a:t>
            </a:r>
            <a:r>
              <a:rPr lang="fr-FR" b="1" dirty="0" smtClean="0">
                <a:solidFill>
                  <a:schemeClr val="bg1"/>
                </a:solidFill>
              </a:rPr>
              <a:t>Décembre 2017</a:t>
            </a:r>
          </a:p>
          <a:p>
            <a:r>
              <a:rPr lang="fr-FR" b="1" dirty="0" smtClean="0">
                <a:solidFill>
                  <a:schemeClr val="bg1"/>
                </a:solidFill>
              </a:rPr>
              <a:t>Mis à jour</a:t>
            </a:r>
          </a:p>
          <a:p>
            <a:r>
              <a:rPr lang="fr-FR" b="1" dirty="0" smtClean="0">
                <a:solidFill>
                  <a:schemeClr val="bg1"/>
                </a:solidFill>
              </a:rPr>
              <a:t>Aout</a:t>
            </a:r>
            <a:r>
              <a:rPr lang="fr-FR" b="1" dirty="0" smtClean="0">
                <a:solidFill>
                  <a:schemeClr val="bg1"/>
                </a:solidFill>
              </a:rPr>
              <a:t> 2022</a:t>
            </a:r>
            <a:endParaRPr lang="fr-FR" b="1" dirty="0" smtClean="0">
              <a:solidFill>
                <a:schemeClr val="bg1"/>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20" y="2108200"/>
            <a:ext cx="2133600" cy="1600200"/>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20" y="3708400"/>
            <a:ext cx="2138574" cy="1603931"/>
          </a:xfrm>
          <a:prstGeom prst="rect">
            <a:avLst/>
          </a:prstGeom>
        </p:spPr>
      </p:pic>
    </p:spTree>
    <p:extLst>
      <p:ext uri="{BB962C8B-B14F-4D97-AF65-F5344CB8AC3E}">
        <p14:creationId xmlns:p14="http://schemas.microsoft.com/office/powerpoint/2010/main" val="256775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9996DA2-90E5-4E6E-94DC-C5216CDEFD3A}" type="slidenum">
              <a:rPr lang="en-US" smtClean="0"/>
              <a:t>10</a:t>
            </a:fld>
            <a:endParaRPr lang="en-US"/>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7" y="65570"/>
            <a:ext cx="4757212" cy="6731469"/>
          </a:xfrm>
          <a:prstGeom prst="rect">
            <a:avLst/>
          </a:prstGeom>
        </p:spPr>
      </p:pic>
    </p:spTree>
    <p:extLst>
      <p:ext uri="{BB962C8B-B14F-4D97-AF65-F5344CB8AC3E}">
        <p14:creationId xmlns:p14="http://schemas.microsoft.com/office/powerpoint/2010/main" val="27438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477" y="1991638"/>
            <a:ext cx="11675327" cy="2677656"/>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0070C0"/>
                </a:solidFill>
                <a:latin typeface="Arial" panose="020B0604020202020204" pitchFamily="34" charset="0"/>
              </a:rPr>
              <a:t>Pour </a:t>
            </a:r>
            <a:r>
              <a:rPr lang="fr-FR" sz="2400" dirty="0" smtClean="0">
                <a:solidFill>
                  <a:srgbClr val="0070C0"/>
                </a:solidFill>
                <a:latin typeface="Arial" panose="020B0604020202020204" pitchFamily="34" charset="0"/>
              </a:rPr>
              <a:t>une </a:t>
            </a:r>
            <a:r>
              <a:rPr lang="fr-FR" sz="2400" dirty="0">
                <a:solidFill>
                  <a:srgbClr val="0070C0"/>
                </a:solidFill>
                <a:latin typeface="Arial" panose="020B0604020202020204" pitchFamily="34" charset="0"/>
              </a:rPr>
              <a:t>longueur totale de sept (7) mètres jusqu’à huit (8) mètres, cent quatre vingt dix (190) euros</a:t>
            </a:r>
          </a:p>
          <a:p>
            <a:pPr marL="342900" indent="-342900">
              <a:buFont typeface="Arial" panose="020B0604020202020204" pitchFamily="34" charset="0"/>
              <a:buChar char="•"/>
            </a:pPr>
            <a:r>
              <a:rPr lang="fr-FR" sz="2400" dirty="0">
                <a:solidFill>
                  <a:srgbClr val="0070C0"/>
                </a:solidFill>
                <a:latin typeface="Arial" panose="020B0604020202020204" pitchFamily="34" charset="0"/>
              </a:rPr>
              <a:t>Pour une longueur totale de plus de huit (8) mètres et jusqu’à dix (10) mètres, trois cents (300) euros</a:t>
            </a:r>
          </a:p>
          <a:p>
            <a:pPr marL="342900" indent="-342900">
              <a:buFont typeface="Arial" panose="020B0604020202020204" pitchFamily="34" charset="0"/>
              <a:buChar char="•"/>
            </a:pPr>
            <a:r>
              <a:rPr lang="fr-FR" sz="2400" dirty="0">
                <a:solidFill>
                  <a:srgbClr val="0070C0"/>
                </a:solidFill>
                <a:latin typeface="Arial" panose="020B0604020202020204" pitchFamily="34" charset="0"/>
              </a:rPr>
              <a:t>Pour </a:t>
            </a:r>
            <a:r>
              <a:rPr lang="fr-FR" sz="2400" dirty="0" smtClean="0">
                <a:solidFill>
                  <a:srgbClr val="0070C0"/>
                </a:solidFill>
                <a:latin typeface="Arial" panose="020B0604020202020204" pitchFamily="34" charset="0"/>
              </a:rPr>
              <a:t>une </a:t>
            </a:r>
            <a:r>
              <a:rPr lang="fr-FR" sz="2400" dirty="0">
                <a:solidFill>
                  <a:srgbClr val="0070C0"/>
                </a:solidFill>
                <a:latin typeface="Arial" panose="020B0604020202020204" pitchFamily="34" charset="0"/>
              </a:rPr>
              <a:t>longueur totale de dix (10) mètres et jusqu’à douze (12) mètres, quatre cents (400) euros. </a:t>
            </a:r>
          </a:p>
          <a:p>
            <a:pPr marL="342900" indent="-342900">
              <a:buFont typeface="Arial" panose="020B0604020202020204" pitchFamily="34" charset="0"/>
              <a:buChar char="•"/>
            </a:pPr>
            <a:r>
              <a:rPr lang="fr-FR" sz="2400" dirty="0">
                <a:solidFill>
                  <a:srgbClr val="0070C0"/>
                </a:solidFill>
                <a:latin typeface="Arial" panose="020B0604020202020204" pitchFamily="34" charset="0"/>
              </a:rPr>
              <a:t>Pour </a:t>
            </a:r>
            <a:r>
              <a:rPr lang="fr-FR" sz="2400" dirty="0" smtClean="0">
                <a:solidFill>
                  <a:srgbClr val="0070C0"/>
                </a:solidFill>
                <a:latin typeface="Arial" panose="020B0604020202020204" pitchFamily="34" charset="0"/>
              </a:rPr>
              <a:t>une </a:t>
            </a:r>
            <a:r>
              <a:rPr lang="fr-FR" sz="2400" dirty="0">
                <a:solidFill>
                  <a:srgbClr val="0070C0"/>
                </a:solidFill>
                <a:latin typeface="Arial" panose="020B0604020202020204" pitchFamily="34" charset="0"/>
              </a:rPr>
              <a:t>longueur totale de plus de douze (12) mètres, mille </a:t>
            </a:r>
            <a:r>
              <a:rPr lang="fr-FR" sz="2400" dirty="0" smtClean="0">
                <a:solidFill>
                  <a:srgbClr val="0070C0"/>
                </a:solidFill>
                <a:latin typeface="Arial" panose="020B0604020202020204" pitchFamily="34" charset="0"/>
              </a:rPr>
              <a:t>cent (1100</a:t>
            </a:r>
            <a:r>
              <a:rPr lang="fr-FR" sz="2400" dirty="0">
                <a:solidFill>
                  <a:srgbClr val="0070C0"/>
                </a:solidFill>
                <a:latin typeface="Arial" panose="020B0604020202020204" pitchFamily="34" charset="0"/>
              </a:rPr>
              <a:t>) euros </a:t>
            </a:r>
            <a:endParaRPr lang="fr-FR" sz="2400" b="0" i="0" u="none" strike="noStrike" dirty="0">
              <a:solidFill>
                <a:srgbClr val="0070C0"/>
              </a:solidFill>
              <a:effectLst/>
              <a:latin typeface="Arial" panose="020B0604020202020204" pitchFamily="34" charset="0"/>
            </a:endParaRPr>
          </a:p>
        </p:txBody>
      </p:sp>
      <p:sp>
        <p:nvSpPr>
          <p:cNvPr id="3" name="ZoneTexte 2"/>
          <p:cNvSpPr txBox="1"/>
          <p:nvPr/>
        </p:nvSpPr>
        <p:spPr>
          <a:xfrm>
            <a:off x="499520" y="378669"/>
            <a:ext cx="11189240" cy="769441"/>
          </a:xfrm>
          <a:prstGeom prst="rect">
            <a:avLst/>
          </a:prstGeom>
          <a:noFill/>
        </p:spPr>
        <p:txBody>
          <a:bodyPr wrap="square" rtlCol="0">
            <a:spAutoFit/>
          </a:bodyPr>
          <a:lstStyle/>
          <a:p>
            <a:r>
              <a:rPr lang="fr-FR" sz="4400" u="sng" dirty="0">
                <a:solidFill>
                  <a:schemeClr val="accent5"/>
                </a:solidFill>
                <a:latin typeface="+mj-lt"/>
                <a:ea typeface="+mj-ea"/>
                <a:cs typeface="+mj-cs"/>
              </a:rPr>
              <a:t>Amendes pour non paiement de la taxe TEPAI </a:t>
            </a:r>
          </a:p>
        </p:txBody>
      </p:sp>
      <p:sp>
        <p:nvSpPr>
          <p:cNvPr id="4" name="ZoneTexte 3"/>
          <p:cNvSpPr txBox="1"/>
          <p:nvPr/>
        </p:nvSpPr>
        <p:spPr>
          <a:xfrm>
            <a:off x="610875" y="1468418"/>
            <a:ext cx="6010507" cy="523220"/>
          </a:xfrm>
          <a:prstGeom prst="rect">
            <a:avLst/>
          </a:prstGeom>
          <a:noFill/>
        </p:spPr>
        <p:txBody>
          <a:bodyPr wrap="square" rtlCol="0">
            <a:spAutoFit/>
          </a:bodyPr>
          <a:lstStyle/>
          <a:p>
            <a:r>
              <a:rPr lang="en-US" sz="2800" b="1" dirty="0" err="1" smtClean="0">
                <a:solidFill>
                  <a:srgbClr val="0070C0"/>
                </a:solidFill>
              </a:rPr>
              <a:t>En</a:t>
            </a:r>
            <a:r>
              <a:rPr lang="en-US" sz="2800" b="1" dirty="0" smtClean="0">
                <a:solidFill>
                  <a:srgbClr val="0070C0"/>
                </a:solidFill>
              </a:rPr>
              <a:t> </a:t>
            </a:r>
            <a:r>
              <a:rPr lang="fr-FR" sz="2800" b="1" dirty="0">
                <a:solidFill>
                  <a:srgbClr val="0070C0"/>
                </a:solidFill>
              </a:rPr>
              <a:t>f</a:t>
            </a:r>
            <a:r>
              <a:rPr lang="fr-FR" sz="2800" b="1" dirty="0" smtClean="0">
                <a:solidFill>
                  <a:srgbClr val="0070C0"/>
                </a:solidFill>
              </a:rPr>
              <a:t>onction de la longueur du bateau :</a:t>
            </a:r>
            <a:endParaRPr lang="fr-FR" sz="28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89996DA2-90E5-4E6E-94DC-C5216CDEFD3A}" type="slidenum">
              <a:rPr lang="en-US" smtClean="0"/>
              <a:t>11</a:t>
            </a:fld>
            <a:endParaRPr lang="en-US"/>
          </a:p>
        </p:txBody>
      </p:sp>
    </p:spTree>
    <p:extLst>
      <p:ext uri="{BB962C8B-B14F-4D97-AF65-F5344CB8AC3E}">
        <p14:creationId xmlns:p14="http://schemas.microsoft.com/office/powerpoint/2010/main" val="22162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u="sng" dirty="0">
                <a:solidFill>
                  <a:schemeClr val="accent5"/>
                </a:solidFill>
              </a:rPr>
              <a:t>On ne </a:t>
            </a:r>
            <a:r>
              <a:rPr lang="en-US" u="sng" dirty="0" err="1">
                <a:solidFill>
                  <a:schemeClr val="accent5"/>
                </a:solidFill>
              </a:rPr>
              <a:t>paye</a:t>
            </a:r>
            <a:r>
              <a:rPr lang="en-US" u="sng" dirty="0">
                <a:solidFill>
                  <a:schemeClr val="accent5"/>
                </a:solidFill>
              </a:rPr>
              <a:t> pas la TEPAI </a:t>
            </a:r>
            <a:r>
              <a:rPr lang="en-US" u="sng" dirty="0" err="1">
                <a:solidFill>
                  <a:schemeClr val="accent5"/>
                </a:solidFill>
              </a:rPr>
              <a:t>si</a:t>
            </a:r>
            <a:endParaRPr lang="fr-FR" u="sng" dirty="0">
              <a:solidFill>
                <a:schemeClr val="accent5"/>
              </a:solidFill>
            </a:endParaRPr>
          </a:p>
        </p:txBody>
      </p:sp>
      <p:sp>
        <p:nvSpPr>
          <p:cNvPr id="3" name="Espace réservé du contenu 2"/>
          <p:cNvSpPr>
            <a:spLocks noGrp="1"/>
          </p:cNvSpPr>
          <p:nvPr>
            <p:ph idx="1"/>
          </p:nvPr>
        </p:nvSpPr>
        <p:spPr/>
        <p:txBody>
          <a:bodyPr/>
          <a:lstStyle/>
          <a:p>
            <a:pPr marL="514350" indent="-514350">
              <a:buFont typeface="+mj-lt"/>
              <a:buAutoNum type="arabicPeriod"/>
            </a:pPr>
            <a:r>
              <a:rPr lang="fr-FR" dirty="0" smtClean="0">
                <a:solidFill>
                  <a:schemeClr val="accent5"/>
                </a:solidFill>
              </a:rPr>
              <a:t>Le bateau est dans l’eau et on a fait une procédure d’immobilisation</a:t>
            </a:r>
          </a:p>
          <a:p>
            <a:pPr marL="971550" lvl="1" indent="-514350">
              <a:buFont typeface="+mj-lt"/>
              <a:buAutoNum type="alphaLcParenR"/>
            </a:pPr>
            <a:r>
              <a:rPr lang="fr-FR" dirty="0" smtClean="0">
                <a:solidFill>
                  <a:schemeClr val="accent5"/>
                </a:solidFill>
              </a:rPr>
              <a:t>Déposer l’acte de francisation et DEKPA probablement chez les gardes cotes, et recevez un document d’immobilisation</a:t>
            </a:r>
          </a:p>
          <a:p>
            <a:pPr marL="971550" lvl="1" indent="-514350">
              <a:buFont typeface="+mj-lt"/>
              <a:buAutoNum type="alphaLcParenR"/>
            </a:pPr>
            <a:r>
              <a:rPr lang="fr-FR" dirty="0" smtClean="0">
                <a:solidFill>
                  <a:schemeClr val="accent5"/>
                </a:solidFill>
              </a:rPr>
              <a:t>Certains GC refusent de le faire pour les non détendeurs d’un numéro fiscal grec. Changez de bureau !</a:t>
            </a:r>
          </a:p>
          <a:p>
            <a:pPr marL="971550" lvl="1" indent="-514350">
              <a:buFont typeface="+mj-lt"/>
              <a:buAutoNum type="alphaLcParenR"/>
            </a:pPr>
            <a:r>
              <a:rPr lang="fr-FR" dirty="0" smtClean="0">
                <a:solidFill>
                  <a:schemeClr val="accent5"/>
                </a:solidFill>
              </a:rPr>
              <a:t>Si plusieurs propriétaire il y a besoin d’une procuration du propriétaire absent, pour faire l’immobilisation ou la lever. Se fait aux KEP.</a:t>
            </a:r>
          </a:p>
          <a:p>
            <a:pPr marL="514350" indent="-514350">
              <a:buFont typeface="+mj-lt"/>
              <a:buAutoNum type="arabicPeriod"/>
            </a:pPr>
            <a:r>
              <a:rPr lang="fr-FR" dirty="0" smtClean="0">
                <a:solidFill>
                  <a:schemeClr val="accent5"/>
                </a:solidFill>
              </a:rPr>
              <a:t>Le bateau est à sec. </a:t>
            </a:r>
          </a:p>
          <a:p>
            <a:pPr marL="914400" lvl="1" indent="-457200">
              <a:buFont typeface="+mj-lt"/>
              <a:buAutoNum type="alphaLcParenR"/>
            </a:pPr>
            <a:r>
              <a:rPr lang="fr-FR" dirty="0" smtClean="0">
                <a:solidFill>
                  <a:schemeClr val="accent5"/>
                </a:solidFill>
              </a:rPr>
              <a:t>Pas besoin de procédure d’immobilisation, d’après les textes au 1/09/2019</a:t>
            </a:r>
          </a:p>
          <a:p>
            <a:pPr marL="914400" lvl="1" indent="-457200">
              <a:buFont typeface="+mj-lt"/>
              <a:buAutoNum type="alphaLcParenR"/>
            </a:pPr>
            <a:r>
              <a:rPr lang="fr-FR" dirty="0" smtClean="0">
                <a:solidFill>
                  <a:schemeClr val="accent5"/>
                </a:solidFill>
              </a:rPr>
              <a:t>Gardez la preuve de la mise à sec et la mise à l’eau du bateau</a:t>
            </a:r>
            <a:endParaRPr lang="fr-FR" dirty="0">
              <a:solidFill>
                <a:schemeClr val="accent5"/>
              </a:solidFill>
            </a:endParaRPr>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12</a:t>
            </a:fld>
            <a:endParaRPr lang="en-US"/>
          </a:p>
        </p:txBody>
      </p:sp>
    </p:spTree>
    <p:extLst>
      <p:ext uri="{BB962C8B-B14F-4D97-AF65-F5344CB8AC3E}">
        <p14:creationId xmlns:p14="http://schemas.microsoft.com/office/powerpoint/2010/main" val="57741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2145"/>
          </a:xfrm>
        </p:spPr>
        <p:txBody>
          <a:bodyPr>
            <a:normAutofit fontScale="90000"/>
          </a:bodyPr>
          <a:lstStyle/>
          <a:p>
            <a:r>
              <a:rPr lang="fr-FR" b="1" dirty="0">
                <a:solidFill>
                  <a:srgbClr val="0070C0"/>
                </a:solidFill>
              </a:rPr>
              <a:t>Ports et mouillages</a:t>
            </a:r>
            <a:endParaRPr lang="en-US" b="1" dirty="0">
              <a:solidFill>
                <a:srgbClr val="0070C0"/>
              </a:solidFill>
            </a:endParaRPr>
          </a:p>
        </p:txBody>
      </p:sp>
      <p:sp>
        <p:nvSpPr>
          <p:cNvPr id="3" name="Espace réservé du contenu 2"/>
          <p:cNvSpPr>
            <a:spLocks noGrp="1"/>
          </p:cNvSpPr>
          <p:nvPr>
            <p:ph idx="1"/>
          </p:nvPr>
        </p:nvSpPr>
        <p:spPr>
          <a:xfrm>
            <a:off x="198120" y="914400"/>
            <a:ext cx="6949440" cy="5159693"/>
          </a:xfrm>
        </p:spPr>
        <p:txBody>
          <a:bodyPr>
            <a:normAutofit lnSpcReduction="10000"/>
          </a:bodyPr>
          <a:lstStyle/>
          <a:p>
            <a:pPr>
              <a:buFont typeface="Wingdings" panose="05000000000000000000" pitchFamily="2" charset="2"/>
              <a:buChar char="Ø"/>
            </a:pPr>
            <a:r>
              <a:rPr lang="fr-FR" dirty="0" smtClean="0">
                <a:solidFill>
                  <a:srgbClr val="0070C0"/>
                </a:solidFill>
              </a:rPr>
              <a:t>Ports</a:t>
            </a:r>
          </a:p>
          <a:p>
            <a:pPr lvl="1"/>
            <a:r>
              <a:rPr lang="fr-FR" dirty="0" smtClean="0">
                <a:solidFill>
                  <a:srgbClr val="0070C0"/>
                </a:solidFill>
              </a:rPr>
              <a:t>Pas de marinas en général mais ‘abri de pécheurs’. Souvent rudimentaires. Pas de WC ni douche !</a:t>
            </a:r>
          </a:p>
          <a:p>
            <a:pPr lvl="1"/>
            <a:r>
              <a:rPr lang="fr-FR" dirty="0" smtClean="0">
                <a:solidFill>
                  <a:srgbClr val="0070C0"/>
                </a:solidFill>
              </a:rPr>
              <a:t>Gestion par ‘La Caisse des gardes c</a:t>
            </a:r>
            <a:r>
              <a:rPr lang="fr-FR" dirty="0">
                <a:solidFill>
                  <a:srgbClr val="0070C0"/>
                </a:solidFill>
              </a:rPr>
              <a:t>ô</a:t>
            </a:r>
            <a:r>
              <a:rPr lang="fr-FR" dirty="0" smtClean="0">
                <a:solidFill>
                  <a:srgbClr val="0070C0"/>
                </a:solidFill>
              </a:rPr>
              <a:t>tes’ (≠des gardes c</a:t>
            </a:r>
            <a:r>
              <a:rPr lang="fr-FR" dirty="0">
                <a:solidFill>
                  <a:srgbClr val="0070C0"/>
                </a:solidFill>
              </a:rPr>
              <a:t>ô</a:t>
            </a:r>
            <a:r>
              <a:rPr lang="fr-FR" dirty="0" smtClean="0">
                <a:solidFill>
                  <a:srgbClr val="0070C0"/>
                </a:solidFill>
              </a:rPr>
              <a:t>tes) qui peut sous traiter</a:t>
            </a:r>
          </a:p>
          <a:p>
            <a:pPr lvl="2"/>
            <a:r>
              <a:rPr lang="fr-FR" dirty="0" smtClean="0">
                <a:solidFill>
                  <a:srgbClr val="0070C0"/>
                </a:solidFill>
              </a:rPr>
              <a:t>Frais de mouillage, dérisoires &lt; 10 €/j, pas toujours encaissés</a:t>
            </a:r>
          </a:p>
          <a:p>
            <a:pPr lvl="2"/>
            <a:r>
              <a:rPr lang="fr-FR" dirty="0" smtClean="0">
                <a:solidFill>
                  <a:srgbClr val="0070C0"/>
                </a:solidFill>
              </a:rPr>
              <a:t>Electricité et eau séparés, quand il y en a.</a:t>
            </a:r>
          </a:p>
          <a:p>
            <a:pPr lvl="1"/>
            <a:r>
              <a:rPr lang="fr-FR" dirty="0" smtClean="0">
                <a:solidFill>
                  <a:srgbClr val="0070C0"/>
                </a:solidFill>
              </a:rPr>
              <a:t>En général pas de pendilles, on jette l’ancre et on recule. </a:t>
            </a:r>
          </a:p>
          <a:p>
            <a:r>
              <a:rPr lang="fr-FR" dirty="0" smtClean="0">
                <a:solidFill>
                  <a:srgbClr val="0070C0"/>
                </a:solidFill>
              </a:rPr>
              <a:t>Mouillages</a:t>
            </a:r>
          </a:p>
          <a:p>
            <a:pPr lvl="1"/>
            <a:r>
              <a:rPr lang="fr-FR" dirty="0" smtClean="0">
                <a:solidFill>
                  <a:srgbClr val="0070C0"/>
                </a:solidFill>
              </a:rPr>
              <a:t>Innombrables, pas trop de monde</a:t>
            </a:r>
          </a:p>
          <a:p>
            <a:pPr lvl="1"/>
            <a:r>
              <a:rPr lang="fr-FR" dirty="0" smtClean="0">
                <a:solidFill>
                  <a:srgbClr val="0070C0"/>
                </a:solidFill>
              </a:rPr>
              <a:t>Souvent profond, laisser de la chaine….</a:t>
            </a:r>
          </a:p>
          <a:p>
            <a:pPr lvl="1"/>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900" y="228600"/>
            <a:ext cx="4206240" cy="315468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900" y="3474720"/>
            <a:ext cx="4389119" cy="3291839"/>
          </a:xfrm>
          <a:prstGeom prst="rect">
            <a:avLst/>
          </a:prstGeom>
        </p:spPr>
      </p:pic>
      <p:sp>
        <p:nvSpPr>
          <p:cNvPr id="6" name="ZoneTexte 5"/>
          <p:cNvSpPr txBox="1"/>
          <p:nvPr/>
        </p:nvSpPr>
        <p:spPr>
          <a:xfrm>
            <a:off x="9441180" y="2736949"/>
            <a:ext cx="1912620" cy="369332"/>
          </a:xfrm>
          <a:prstGeom prst="rect">
            <a:avLst/>
          </a:prstGeom>
          <a:noFill/>
        </p:spPr>
        <p:txBody>
          <a:bodyPr wrap="square" rtlCol="0">
            <a:spAutoFit/>
          </a:bodyPr>
          <a:lstStyle/>
          <a:p>
            <a:r>
              <a:rPr lang="fr-FR" dirty="0" err="1" smtClean="0">
                <a:solidFill>
                  <a:schemeClr val="bg1"/>
                </a:solidFill>
              </a:rPr>
              <a:t>Monemvasia</a:t>
            </a:r>
            <a:r>
              <a:rPr lang="fr-FR" dirty="0" smtClean="0">
                <a:solidFill>
                  <a:schemeClr val="bg1"/>
                </a:solidFill>
              </a:rPr>
              <a:t> 2017</a:t>
            </a:r>
            <a:endParaRPr lang="en-US" dirty="0">
              <a:solidFill>
                <a:schemeClr val="bg1"/>
              </a:solidFill>
            </a:endParaRPr>
          </a:p>
        </p:txBody>
      </p:sp>
      <p:sp>
        <p:nvSpPr>
          <p:cNvPr id="7" name="ZoneTexte 6"/>
          <p:cNvSpPr txBox="1"/>
          <p:nvPr/>
        </p:nvSpPr>
        <p:spPr>
          <a:xfrm>
            <a:off x="8846820" y="5292090"/>
            <a:ext cx="2506980" cy="369332"/>
          </a:xfrm>
          <a:prstGeom prst="rect">
            <a:avLst/>
          </a:prstGeom>
          <a:noFill/>
        </p:spPr>
        <p:txBody>
          <a:bodyPr wrap="square" rtlCol="0">
            <a:spAutoFit/>
          </a:bodyPr>
          <a:lstStyle/>
          <a:p>
            <a:r>
              <a:rPr lang="fr-FR" dirty="0" err="1" smtClean="0">
                <a:solidFill>
                  <a:schemeClr val="bg1"/>
                </a:solidFill>
              </a:rPr>
              <a:t>Fikiada</a:t>
            </a:r>
            <a:r>
              <a:rPr lang="fr-FR" dirty="0" smtClean="0">
                <a:solidFill>
                  <a:schemeClr val="bg1"/>
                </a:solidFill>
              </a:rPr>
              <a:t> </a:t>
            </a:r>
            <a:r>
              <a:rPr lang="fr-FR" dirty="0" err="1" smtClean="0">
                <a:solidFill>
                  <a:schemeClr val="bg1"/>
                </a:solidFill>
              </a:rPr>
              <a:t>Kythnos</a:t>
            </a:r>
            <a:r>
              <a:rPr lang="fr-FR" dirty="0" smtClean="0">
                <a:solidFill>
                  <a:schemeClr val="bg1"/>
                </a:solidFill>
              </a:rPr>
              <a:t> 2017</a:t>
            </a:r>
            <a:endParaRPr lang="en-US" dirty="0">
              <a:solidFill>
                <a:schemeClr val="bg1"/>
              </a:solidFill>
            </a:endParaRPr>
          </a:p>
        </p:txBody>
      </p:sp>
      <p:sp>
        <p:nvSpPr>
          <p:cNvPr id="8" name="Espace réservé du numéro de diapositive 7"/>
          <p:cNvSpPr>
            <a:spLocks noGrp="1"/>
          </p:cNvSpPr>
          <p:nvPr>
            <p:ph type="sldNum" sz="quarter" idx="12"/>
          </p:nvPr>
        </p:nvSpPr>
        <p:spPr/>
        <p:txBody>
          <a:bodyPr/>
          <a:lstStyle/>
          <a:p>
            <a:fld id="{89996DA2-90E5-4E6E-94DC-C5216CDEFD3A}" type="slidenum">
              <a:rPr lang="en-US" smtClean="0"/>
              <a:t>13</a:t>
            </a:fld>
            <a:endParaRPr lang="en-US"/>
          </a:p>
        </p:txBody>
      </p:sp>
    </p:spTree>
    <p:extLst>
      <p:ext uri="{BB962C8B-B14F-4D97-AF65-F5344CB8AC3E}">
        <p14:creationId xmlns:p14="http://schemas.microsoft.com/office/powerpoint/2010/main" val="3931958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ucun texte alternatif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781" y="118586"/>
            <a:ext cx="6956424" cy="521731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303020" y="228600"/>
            <a:ext cx="1536831" cy="646331"/>
          </a:xfrm>
          <a:prstGeom prst="rect">
            <a:avLst/>
          </a:prstGeom>
          <a:noFill/>
        </p:spPr>
        <p:txBody>
          <a:bodyPr wrap="none" rtlCol="0">
            <a:spAutoFit/>
          </a:bodyPr>
          <a:lstStyle/>
          <a:p>
            <a:r>
              <a:rPr lang="fr-FR" sz="3600" dirty="0" smtClean="0">
                <a:solidFill>
                  <a:srgbClr val="0070C0"/>
                </a:solidFill>
              </a:rPr>
              <a:t>Le vent</a:t>
            </a:r>
            <a:endParaRPr lang="en-US" sz="3600" dirty="0">
              <a:solidFill>
                <a:srgbClr val="0070C0"/>
              </a:solidFill>
            </a:endParaRPr>
          </a:p>
        </p:txBody>
      </p:sp>
      <p:sp>
        <p:nvSpPr>
          <p:cNvPr id="3" name="ZoneTexte 2"/>
          <p:cNvSpPr txBox="1"/>
          <p:nvPr/>
        </p:nvSpPr>
        <p:spPr>
          <a:xfrm>
            <a:off x="251460" y="1017270"/>
            <a:ext cx="4652010" cy="4154984"/>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solidFill>
                  <a:srgbClr val="0070C0"/>
                </a:solidFill>
              </a:rPr>
              <a:t>M</a:t>
            </a:r>
            <a:r>
              <a:rPr lang="fr-FR" sz="2400" dirty="0" smtClean="0">
                <a:solidFill>
                  <a:srgbClr val="0070C0"/>
                </a:solidFill>
              </a:rPr>
              <a:t>er Egée </a:t>
            </a:r>
          </a:p>
          <a:p>
            <a:pPr lvl="1"/>
            <a:r>
              <a:rPr lang="fr-FR" sz="2400" dirty="0" smtClean="0">
                <a:solidFill>
                  <a:srgbClr val="0070C0"/>
                </a:solidFill>
              </a:rPr>
              <a:t>Vent dominant du Nord, Nord-Est le </a:t>
            </a:r>
            <a:r>
              <a:rPr lang="fr-FR" sz="2400" dirty="0" err="1">
                <a:solidFill>
                  <a:srgbClr val="0070C0"/>
                </a:solidFill>
              </a:rPr>
              <a:t>m</a:t>
            </a:r>
            <a:r>
              <a:rPr lang="fr-FR" sz="2400" dirty="0" err="1" smtClean="0">
                <a:solidFill>
                  <a:srgbClr val="0070C0"/>
                </a:solidFill>
              </a:rPr>
              <a:t>eltemi</a:t>
            </a:r>
            <a:r>
              <a:rPr lang="fr-FR" sz="2400" dirty="0" smtClean="0">
                <a:solidFill>
                  <a:srgbClr val="0070C0"/>
                </a:solidFill>
              </a:rPr>
              <a:t> en juillet aout. Violent entre les iles, </a:t>
            </a:r>
            <a:r>
              <a:rPr lang="fr-FR" sz="2400" dirty="0" err="1" smtClean="0">
                <a:solidFill>
                  <a:srgbClr val="0070C0"/>
                </a:solidFill>
              </a:rPr>
              <a:t>Kafirea</a:t>
            </a:r>
            <a:r>
              <a:rPr lang="fr-FR" sz="2400" dirty="0" smtClean="0">
                <a:solidFill>
                  <a:srgbClr val="0070C0"/>
                </a:solidFill>
              </a:rPr>
              <a:t> straight, Mykonos-Ikaria, nord </a:t>
            </a:r>
            <a:r>
              <a:rPr lang="fr-FR" sz="2400" dirty="0" err="1" smtClean="0">
                <a:solidFill>
                  <a:srgbClr val="0070C0"/>
                </a:solidFill>
              </a:rPr>
              <a:t>Amorgos</a:t>
            </a:r>
            <a:r>
              <a:rPr lang="fr-FR" sz="2400" dirty="0" smtClean="0">
                <a:solidFill>
                  <a:srgbClr val="0070C0"/>
                </a:solidFill>
              </a:rPr>
              <a:t>, Syros-Tinos etc…</a:t>
            </a:r>
          </a:p>
          <a:p>
            <a:pPr indent="-274637">
              <a:buFont typeface="Arial" panose="020B0604020202020204" pitchFamily="34" charset="0"/>
              <a:buChar char="•"/>
            </a:pPr>
            <a:r>
              <a:rPr lang="fr-FR" sz="2400" dirty="0" err="1" smtClean="0">
                <a:solidFill>
                  <a:srgbClr val="0070C0"/>
                </a:solidFill>
              </a:rPr>
              <a:t>Gofle</a:t>
            </a:r>
            <a:r>
              <a:rPr lang="fr-FR" sz="2400" dirty="0" smtClean="0">
                <a:solidFill>
                  <a:srgbClr val="0070C0"/>
                </a:solidFill>
              </a:rPr>
              <a:t> </a:t>
            </a:r>
            <a:r>
              <a:rPr lang="fr-FR" sz="2400" dirty="0" err="1" smtClean="0">
                <a:solidFill>
                  <a:srgbClr val="0070C0"/>
                </a:solidFill>
              </a:rPr>
              <a:t>Saronikos</a:t>
            </a:r>
            <a:r>
              <a:rPr lang="fr-FR" sz="2400" dirty="0" smtClean="0">
                <a:solidFill>
                  <a:srgbClr val="0070C0"/>
                </a:solidFill>
              </a:rPr>
              <a:t>, plus calme F3-F6</a:t>
            </a:r>
          </a:p>
          <a:p>
            <a:pPr indent="-274637">
              <a:buFont typeface="Arial" panose="020B0604020202020204" pitchFamily="34" charset="0"/>
              <a:buChar char="•"/>
            </a:pPr>
            <a:r>
              <a:rPr lang="fr-FR" sz="2400" dirty="0" smtClean="0">
                <a:solidFill>
                  <a:srgbClr val="0070C0"/>
                </a:solidFill>
              </a:rPr>
              <a:t>Gare au cap </a:t>
            </a:r>
            <a:r>
              <a:rPr lang="fr-FR" sz="2400" dirty="0" err="1" smtClean="0">
                <a:solidFill>
                  <a:srgbClr val="0070C0"/>
                </a:solidFill>
              </a:rPr>
              <a:t>Maleas</a:t>
            </a:r>
            <a:endParaRPr lang="fr-FR" sz="2400" dirty="0" smtClean="0">
              <a:solidFill>
                <a:srgbClr val="0070C0"/>
              </a:solidFill>
            </a:endParaRPr>
          </a:p>
          <a:p>
            <a:pPr indent="-274637">
              <a:buFont typeface="Arial" panose="020B0604020202020204" pitchFamily="34" charset="0"/>
              <a:buChar char="•"/>
            </a:pPr>
            <a:r>
              <a:rPr lang="fr-FR" sz="2400" dirty="0" smtClean="0">
                <a:solidFill>
                  <a:srgbClr val="0070C0"/>
                </a:solidFill>
              </a:rPr>
              <a:t>Mer ionienne, généralement une piscine, mais vents catabatiques près de falaises.</a:t>
            </a:r>
            <a:endParaRPr lang="en-US" sz="2400" dirty="0">
              <a:solidFill>
                <a:srgbClr val="0070C0"/>
              </a:solidFill>
            </a:endParaRPr>
          </a:p>
        </p:txBody>
      </p:sp>
      <p:cxnSp>
        <p:nvCxnSpPr>
          <p:cNvPr id="5" name="Connecteur droit avec flèche 4"/>
          <p:cNvCxnSpPr/>
          <p:nvPr/>
        </p:nvCxnSpPr>
        <p:spPr>
          <a:xfrm flipV="1">
            <a:off x="3200399" y="3223260"/>
            <a:ext cx="3829051" cy="623430"/>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4366260" y="1969264"/>
            <a:ext cx="3695700" cy="431036"/>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88620" y="5477917"/>
            <a:ext cx="10287000" cy="1200329"/>
          </a:xfrm>
          <a:prstGeom prst="rect">
            <a:avLst/>
          </a:prstGeom>
          <a:noFill/>
        </p:spPr>
        <p:txBody>
          <a:bodyPr wrap="square" rtlCol="0">
            <a:spAutoFit/>
          </a:bodyPr>
          <a:lstStyle/>
          <a:p>
            <a:r>
              <a:rPr lang="fr-FR" b="1" dirty="0" smtClean="0">
                <a:solidFill>
                  <a:srgbClr val="0070C0"/>
                </a:solidFill>
              </a:rPr>
              <a:t>Prévisions météo :</a:t>
            </a:r>
          </a:p>
          <a:p>
            <a:r>
              <a:rPr lang="fr-FR" dirty="0" smtClean="0">
                <a:hlinkClick r:id="rId3"/>
              </a:rPr>
              <a:t>http://openskiron.org/en/openwrf</a:t>
            </a:r>
            <a:r>
              <a:rPr lang="fr-FR" dirty="0" smtClean="0"/>
              <a:t> </a:t>
            </a:r>
            <a:r>
              <a:rPr lang="fr-FR" dirty="0" smtClean="0">
                <a:solidFill>
                  <a:srgbClr val="0070C0"/>
                </a:solidFill>
              </a:rPr>
              <a:t>pour récupérer des fichiers </a:t>
            </a:r>
            <a:r>
              <a:rPr lang="fr-FR" dirty="0" err="1" smtClean="0">
                <a:solidFill>
                  <a:srgbClr val="0070C0"/>
                </a:solidFill>
              </a:rPr>
              <a:t>gribs</a:t>
            </a:r>
            <a:endParaRPr lang="fr-FR" dirty="0" smtClean="0">
              <a:solidFill>
                <a:srgbClr val="0070C0"/>
              </a:solidFill>
            </a:endParaRPr>
          </a:p>
          <a:p>
            <a:r>
              <a:rPr lang="fr-FR" dirty="0" smtClean="0">
                <a:hlinkClick r:id="rId4"/>
              </a:rPr>
              <a:t>http://poseidon.hcmr.gr/index.php</a:t>
            </a:r>
            <a:r>
              <a:rPr lang="fr-FR" dirty="0" smtClean="0"/>
              <a:t> </a:t>
            </a:r>
            <a:r>
              <a:rPr lang="fr-FR" dirty="0" smtClean="0">
                <a:solidFill>
                  <a:srgbClr val="0070C0"/>
                </a:solidFill>
              </a:rPr>
              <a:t>Très bon pour les prévisions des mers grecques</a:t>
            </a:r>
          </a:p>
          <a:p>
            <a:r>
              <a:rPr lang="fr-FR" dirty="0" smtClean="0">
                <a:hlinkClick r:id="rId5"/>
              </a:rPr>
              <a:t>http://meteo.gr/sailingmaps.cfm</a:t>
            </a:r>
            <a:r>
              <a:rPr lang="fr-FR" dirty="0" smtClean="0"/>
              <a:t> </a:t>
            </a:r>
            <a:r>
              <a:rPr lang="fr-FR" dirty="0" smtClean="0">
                <a:solidFill>
                  <a:srgbClr val="0070C0"/>
                </a:solidFill>
              </a:rPr>
              <a:t>Aussi pas mal utilisé en Grèce.</a:t>
            </a:r>
            <a:endParaRPr lang="fr-FR" dirty="0">
              <a:solidFill>
                <a:srgbClr val="0070C0"/>
              </a:solidFill>
            </a:endParaRPr>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14</a:t>
            </a:fld>
            <a:endParaRPr lang="en-US"/>
          </a:p>
        </p:txBody>
      </p:sp>
    </p:spTree>
    <p:extLst>
      <p:ext uri="{BB962C8B-B14F-4D97-AF65-F5344CB8AC3E}">
        <p14:creationId xmlns:p14="http://schemas.microsoft.com/office/powerpoint/2010/main" val="2333592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86435"/>
          </a:xfrm>
        </p:spPr>
        <p:txBody>
          <a:bodyPr>
            <a:normAutofit/>
          </a:bodyPr>
          <a:lstStyle/>
          <a:p>
            <a:r>
              <a:rPr lang="fr-FR" sz="4000" b="1" dirty="0" smtClean="0">
                <a:solidFill>
                  <a:srgbClr val="0070C0"/>
                </a:solidFill>
              </a:rPr>
              <a:t>A Savoir</a:t>
            </a:r>
            <a:endParaRPr lang="en-US" sz="4000" b="1" dirty="0">
              <a:solidFill>
                <a:srgbClr val="0070C0"/>
              </a:solidFill>
            </a:endParaRPr>
          </a:p>
        </p:txBody>
      </p:sp>
      <p:sp>
        <p:nvSpPr>
          <p:cNvPr id="3" name="Espace réservé du contenu 2"/>
          <p:cNvSpPr>
            <a:spLocks noGrp="1"/>
          </p:cNvSpPr>
          <p:nvPr>
            <p:ph idx="1"/>
          </p:nvPr>
        </p:nvSpPr>
        <p:spPr>
          <a:xfrm>
            <a:off x="838200" y="1143000"/>
            <a:ext cx="10515600" cy="5033963"/>
          </a:xfrm>
        </p:spPr>
        <p:txBody>
          <a:bodyPr/>
          <a:lstStyle/>
          <a:p>
            <a:r>
              <a:rPr lang="el-GR" dirty="0" smtClean="0">
                <a:solidFill>
                  <a:srgbClr val="0070C0"/>
                </a:solidFill>
              </a:rPr>
              <a:t>Ναι</a:t>
            </a:r>
            <a:r>
              <a:rPr lang="fr-FR" dirty="0" smtClean="0">
                <a:solidFill>
                  <a:srgbClr val="0070C0"/>
                </a:solidFill>
              </a:rPr>
              <a:t> (</a:t>
            </a:r>
            <a:r>
              <a:rPr lang="fr-FR" dirty="0" err="1" smtClean="0">
                <a:solidFill>
                  <a:srgbClr val="0070C0"/>
                </a:solidFill>
              </a:rPr>
              <a:t>Nè</a:t>
            </a:r>
            <a:r>
              <a:rPr lang="fr-FR" dirty="0" smtClean="0">
                <a:solidFill>
                  <a:srgbClr val="0070C0"/>
                </a:solidFill>
              </a:rPr>
              <a:t>)</a:t>
            </a:r>
            <a:r>
              <a:rPr lang="el-GR" dirty="0" smtClean="0">
                <a:solidFill>
                  <a:srgbClr val="0070C0"/>
                </a:solidFill>
              </a:rPr>
              <a:t> = </a:t>
            </a:r>
            <a:r>
              <a:rPr lang="fr-FR" dirty="0" smtClean="0">
                <a:solidFill>
                  <a:srgbClr val="0070C0"/>
                </a:solidFill>
              </a:rPr>
              <a:t>Oui !!!! Pas non ! </a:t>
            </a:r>
            <a:r>
              <a:rPr lang="el-GR" dirty="0" smtClean="0">
                <a:solidFill>
                  <a:srgbClr val="0070C0"/>
                </a:solidFill>
              </a:rPr>
              <a:t>Όχι (</a:t>
            </a:r>
            <a:r>
              <a:rPr lang="fr-FR" dirty="0" err="1" smtClean="0">
                <a:solidFill>
                  <a:srgbClr val="0070C0"/>
                </a:solidFill>
              </a:rPr>
              <a:t>Ochi</a:t>
            </a:r>
            <a:r>
              <a:rPr lang="fr-FR" dirty="0" smtClean="0">
                <a:solidFill>
                  <a:srgbClr val="0070C0"/>
                </a:solidFill>
              </a:rPr>
              <a:t>) </a:t>
            </a:r>
            <a:r>
              <a:rPr lang="el-GR" dirty="0" smtClean="0">
                <a:solidFill>
                  <a:srgbClr val="0070C0"/>
                </a:solidFill>
              </a:rPr>
              <a:t>=</a:t>
            </a:r>
            <a:r>
              <a:rPr lang="fr-FR" dirty="0" smtClean="0">
                <a:solidFill>
                  <a:srgbClr val="0070C0"/>
                </a:solidFill>
              </a:rPr>
              <a:t>  Non</a:t>
            </a:r>
          </a:p>
          <a:p>
            <a:r>
              <a:rPr lang="fr-FR" dirty="0" smtClean="0">
                <a:solidFill>
                  <a:srgbClr val="0070C0"/>
                </a:solidFill>
              </a:rPr>
              <a:t>Je pousse la tête en arrière ou je lève les sourcils = Non !</a:t>
            </a:r>
          </a:p>
          <a:p>
            <a:r>
              <a:rPr lang="fr-FR" dirty="0" smtClean="0">
                <a:solidFill>
                  <a:srgbClr val="0070C0"/>
                </a:solidFill>
              </a:rPr>
              <a:t>Pour ne pas manger comme un touriste suivez le guide </a:t>
            </a:r>
            <a:r>
              <a:rPr lang="fr-FR" dirty="0" smtClean="0">
                <a:solidFill>
                  <a:srgbClr val="0070C0"/>
                </a:solidFill>
                <a:hlinkClick r:id="rId2"/>
              </a:rPr>
              <a:t>http://www.greekgastronomyguide.gr/en/</a:t>
            </a:r>
            <a:r>
              <a:rPr lang="fr-FR" dirty="0" smtClean="0">
                <a:solidFill>
                  <a:srgbClr val="0070C0"/>
                </a:solidFill>
              </a:rPr>
              <a:t> ou en grec plus riche</a:t>
            </a:r>
          </a:p>
          <a:p>
            <a:r>
              <a:rPr lang="fr-FR" dirty="0" smtClean="0">
                <a:solidFill>
                  <a:srgbClr val="0070C0"/>
                </a:solidFill>
              </a:rPr>
              <a:t>La Grèce n’est pas la France !</a:t>
            </a:r>
          </a:p>
          <a:p>
            <a:pPr lvl="1"/>
            <a:r>
              <a:rPr lang="fr-FR" dirty="0" smtClean="0">
                <a:solidFill>
                  <a:srgbClr val="0070C0"/>
                </a:solidFill>
              </a:rPr>
              <a:t>Administrations (banques, postes, etc..) ferment après 14h en général</a:t>
            </a:r>
          </a:p>
          <a:p>
            <a:pPr lvl="1"/>
            <a:r>
              <a:rPr lang="fr-FR" dirty="0" smtClean="0">
                <a:solidFill>
                  <a:srgbClr val="0070C0"/>
                </a:solidFill>
              </a:rPr>
              <a:t>Magasins ferment vers 14h et rouvrent vers 17h30 mais pas tous les après midis (surtout au continent).</a:t>
            </a:r>
          </a:p>
          <a:p>
            <a:pPr lvl="1"/>
            <a:r>
              <a:rPr lang="fr-FR" dirty="0" smtClean="0">
                <a:solidFill>
                  <a:srgbClr val="0070C0"/>
                </a:solidFill>
              </a:rPr>
              <a:t>Entre 15h et 18h on fait la sieste, on ne se promène pas sous le soleil !</a:t>
            </a:r>
          </a:p>
          <a:p>
            <a:r>
              <a:rPr lang="fr-FR" dirty="0" smtClean="0">
                <a:solidFill>
                  <a:srgbClr val="0070C0"/>
                </a:solidFill>
              </a:rPr>
              <a:t>Les Cyclades et ailleurs, manquent d’eau douce. Economisez là !</a:t>
            </a:r>
            <a:endParaRPr lang="en-US" dirty="0">
              <a:solidFill>
                <a:srgbClr val="0070C0"/>
              </a:solidFill>
            </a:endParaRPr>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15</a:t>
            </a:fld>
            <a:endParaRPr lang="en-US"/>
          </a:p>
        </p:txBody>
      </p:sp>
    </p:spTree>
    <p:extLst>
      <p:ext uri="{BB962C8B-B14F-4D97-AF65-F5344CB8AC3E}">
        <p14:creationId xmlns:p14="http://schemas.microsoft.com/office/powerpoint/2010/main" val="3247204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L’image contient peut-être : plein 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560071"/>
            <a:ext cx="3873625" cy="62143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mage contient peut-être : maison, ciel, plein air et 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697693"/>
            <a:ext cx="4953000" cy="4076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mage contient peut-être : ciel, montagne, plein air et n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093" y="410222"/>
            <a:ext cx="4108907" cy="63641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image contient peut-être : plante, plein air et 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09367" cy="362754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054648" y="-42534"/>
            <a:ext cx="3691255" cy="523220"/>
          </a:xfrm>
          <a:prstGeom prst="rect">
            <a:avLst/>
          </a:prstGeom>
          <a:noFill/>
        </p:spPr>
        <p:txBody>
          <a:bodyPr wrap="square" rtlCol="0">
            <a:spAutoFit/>
          </a:bodyPr>
          <a:lstStyle/>
          <a:p>
            <a:r>
              <a:rPr lang="fr-FR" sz="2800" b="1" dirty="0" smtClean="0">
                <a:solidFill>
                  <a:srgbClr val="0070C0"/>
                </a:solidFill>
              </a:rPr>
              <a:t>Bon séjour</a:t>
            </a:r>
            <a:endParaRPr lang="en-US" sz="2800" b="1" dirty="0">
              <a:solidFill>
                <a:srgbClr val="0070C0"/>
              </a:solidFill>
            </a:endParaRPr>
          </a:p>
        </p:txBody>
      </p:sp>
      <p:pic>
        <p:nvPicPr>
          <p:cNvPr id="2060" name="Picture 12" descr="L’image contient peut-être : montagne, ciel, plein air, eau et na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570" y="0"/>
            <a:ext cx="2704008" cy="323618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9306560" y="443019"/>
            <a:ext cx="2885441" cy="307777"/>
          </a:xfrm>
          <a:prstGeom prst="rect">
            <a:avLst/>
          </a:prstGeom>
          <a:noFill/>
        </p:spPr>
        <p:txBody>
          <a:bodyPr wrap="square" rtlCol="0">
            <a:spAutoFit/>
          </a:bodyPr>
          <a:lstStyle/>
          <a:p>
            <a:r>
              <a:rPr lang="fr-FR" sz="1400" i="1" dirty="0" smtClean="0">
                <a:solidFill>
                  <a:schemeClr val="bg1"/>
                </a:solidFill>
              </a:rPr>
              <a:t>Photos de FB Les Amis de </a:t>
            </a:r>
            <a:r>
              <a:rPr lang="fr-FR" sz="1400" i="1" dirty="0" err="1" smtClean="0">
                <a:solidFill>
                  <a:schemeClr val="bg1"/>
                </a:solidFill>
              </a:rPr>
              <a:t>Talisma</a:t>
            </a:r>
            <a:endParaRPr lang="en-US" sz="1400" i="1" dirty="0">
              <a:solidFill>
                <a:schemeClr val="bg1"/>
              </a:solidFill>
            </a:endParaRPr>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16</a:t>
            </a:fld>
            <a:endParaRPr lang="en-US"/>
          </a:p>
        </p:txBody>
      </p:sp>
    </p:spTree>
    <p:extLst>
      <p:ext uri="{BB962C8B-B14F-4D97-AF65-F5344CB8AC3E}">
        <p14:creationId xmlns:p14="http://schemas.microsoft.com/office/powerpoint/2010/main" val="1245329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Références</a:t>
            </a:r>
            <a:endParaRPr lang="en-US" dirty="0">
              <a:solidFill>
                <a:srgbClr val="0070C0"/>
              </a:solidFill>
            </a:endParaRPr>
          </a:p>
        </p:txBody>
      </p:sp>
      <p:sp>
        <p:nvSpPr>
          <p:cNvPr id="3" name="Espace réservé du contenu 2"/>
          <p:cNvSpPr>
            <a:spLocks noGrp="1"/>
          </p:cNvSpPr>
          <p:nvPr>
            <p:ph idx="1"/>
          </p:nvPr>
        </p:nvSpPr>
        <p:spPr>
          <a:xfrm>
            <a:off x="838200" y="1381760"/>
            <a:ext cx="10515600" cy="4795203"/>
          </a:xfrm>
        </p:spPr>
        <p:txBody>
          <a:bodyPr/>
          <a:lstStyle/>
          <a:p>
            <a:r>
              <a:rPr lang="fr-FR" dirty="0" smtClean="0">
                <a:solidFill>
                  <a:srgbClr val="0070C0"/>
                </a:solidFill>
              </a:rPr>
              <a:t>Lois </a:t>
            </a:r>
            <a:r>
              <a:rPr lang="fr-FR" dirty="0">
                <a:solidFill>
                  <a:srgbClr val="0070C0"/>
                </a:solidFill>
              </a:rPr>
              <a:t>parlement grec http://www.et.gr/index.php/anazitisi-fek</a:t>
            </a:r>
            <a:endParaRPr lang="fr-FR" dirty="0" smtClean="0">
              <a:solidFill>
                <a:srgbClr val="0070C0"/>
              </a:solidFill>
            </a:endParaRPr>
          </a:p>
          <a:p>
            <a:pPr lvl="1"/>
            <a:r>
              <a:rPr lang="el-GR" dirty="0" smtClean="0">
                <a:solidFill>
                  <a:srgbClr val="0070C0"/>
                </a:solidFill>
              </a:rPr>
              <a:t>Νόμος </a:t>
            </a:r>
            <a:r>
              <a:rPr lang="fr-FR" dirty="0" smtClean="0">
                <a:solidFill>
                  <a:srgbClr val="0070C0"/>
                </a:solidFill>
              </a:rPr>
              <a:t>4211</a:t>
            </a:r>
            <a:r>
              <a:rPr lang="el-GR" dirty="0" smtClean="0">
                <a:solidFill>
                  <a:srgbClr val="0070C0"/>
                </a:solidFill>
              </a:rPr>
              <a:t> Φύλλο </a:t>
            </a:r>
            <a:r>
              <a:rPr lang="fr-FR" dirty="0" smtClean="0">
                <a:solidFill>
                  <a:srgbClr val="0070C0"/>
                </a:solidFill>
              </a:rPr>
              <a:t>256 2013 </a:t>
            </a:r>
            <a:r>
              <a:rPr lang="el-GR" dirty="0" smtClean="0">
                <a:solidFill>
                  <a:srgbClr val="0070C0"/>
                </a:solidFill>
              </a:rPr>
              <a:t>άρθρο</a:t>
            </a:r>
            <a:r>
              <a:rPr lang="fr-FR" dirty="0" smtClean="0">
                <a:solidFill>
                  <a:srgbClr val="0070C0"/>
                </a:solidFill>
              </a:rPr>
              <a:t> 13</a:t>
            </a:r>
            <a:endParaRPr lang="el-GR" dirty="0">
              <a:solidFill>
                <a:srgbClr val="0070C0"/>
              </a:solidFill>
            </a:endParaRPr>
          </a:p>
          <a:p>
            <a:pPr lvl="1"/>
            <a:r>
              <a:rPr lang="el-GR" dirty="0">
                <a:solidFill>
                  <a:srgbClr val="0070C0"/>
                </a:solidFill>
              </a:rPr>
              <a:t>Νόμος </a:t>
            </a:r>
            <a:r>
              <a:rPr lang="fr-FR" dirty="0" smtClean="0">
                <a:solidFill>
                  <a:srgbClr val="0070C0"/>
                </a:solidFill>
              </a:rPr>
              <a:t>42</a:t>
            </a:r>
            <a:r>
              <a:rPr lang="el-GR" dirty="0" smtClean="0">
                <a:solidFill>
                  <a:srgbClr val="0070C0"/>
                </a:solidFill>
              </a:rPr>
              <a:t>56 </a:t>
            </a:r>
            <a:r>
              <a:rPr lang="el-GR" dirty="0">
                <a:solidFill>
                  <a:srgbClr val="0070C0"/>
                </a:solidFill>
              </a:rPr>
              <a:t>Φύλλο </a:t>
            </a:r>
            <a:r>
              <a:rPr lang="el-GR" dirty="0" smtClean="0">
                <a:solidFill>
                  <a:srgbClr val="0070C0"/>
                </a:solidFill>
              </a:rPr>
              <a:t>92</a:t>
            </a:r>
            <a:r>
              <a:rPr lang="fr-FR" dirty="0" smtClean="0">
                <a:solidFill>
                  <a:srgbClr val="0070C0"/>
                </a:solidFill>
              </a:rPr>
              <a:t> 201</a:t>
            </a:r>
            <a:r>
              <a:rPr lang="el-GR" dirty="0" smtClean="0">
                <a:solidFill>
                  <a:srgbClr val="0070C0"/>
                </a:solidFill>
              </a:rPr>
              <a:t>4</a:t>
            </a:r>
          </a:p>
          <a:p>
            <a:pPr lvl="1"/>
            <a:r>
              <a:rPr lang="el-GR" dirty="0">
                <a:solidFill>
                  <a:srgbClr val="0070C0"/>
                </a:solidFill>
              </a:rPr>
              <a:t>Νόμος </a:t>
            </a:r>
            <a:r>
              <a:rPr lang="fr-FR" dirty="0" smtClean="0">
                <a:solidFill>
                  <a:srgbClr val="0070C0"/>
                </a:solidFill>
              </a:rPr>
              <a:t>4</a:t>
            </a:r>
            <a:r>
              <a:rPr lang="el-GR" dirty="0" smtClean="0">
                <a:solidFill>
                  <a:srgbClr val="0070C0"/>
                </a:solidFill>
              </a:rPr>
              <a:t>504 </a:t>
            </a:r>
            <a:r>
              <a:rPr lang="el-GR" dirty="0">
                <a:solidFill>
                  <a:srgbClr val="0070C0"/>
                </a:solidFill>
              </a:rPr>
              <a:t>Φύλλο </a:t>
            </a:r>
            <a:r>
              <a:rPr lang="el-GR" dirty="0" smtClean="0">
                <a:solidFill>
                  <a:srgbClr val="0070C0"/>
                </a:solidFill>
              </a:rPr>
              <a:t>186</a:t>
            </a:r>
            <a:r>
              <a:rPr lang="fr-FR" dirty="0" smtClean="0">
                <a:solidFill>
                  <a:srgbClr val="0070C0"/>
                </a:solidFill>
              </a:rPr>
              <a:t> 201</a:t>
            </a:r>
            <a:r>
              <a:rPr lang="el-GR" dirty="0" smtClean="0">
                <a:solidFill>
                  <a:srgbClr val="0070C0"/>
                </a:solidFill>
              </a:rPr>
              <a:t>7</a:t>
            </a:r>
            <a:r>
              <a:rPr lang="fr-FR" dirty="0" smtClean="0">
                <a:solidFill>
                  <a:srgbClr val="0070C0"/>
                </a:solidFill>
              </a:rPr>
              <a:t> </a:t>
            </a:r>
            <a:r>
              <a:rPr lang="el-GR" dirty="0">
                <a:solidFill>
                  <a:srgbClr val="0070C0"/>
                </a:solidFill>
              </a:rPr>
              <a:t>άρθρο</a:t>
            </a:r>
            <a:r>
              <a:rPr lang="fr-FR" dirty="0">
                <a:solidFill>
                  <a:srgbClr val="0070C0"/>
                </a:solidFill>
              </a:rPr>
              <a:t> </a:t>
            </a:r>
            <a:r>
              <a:rPr lang="el-GR" dirty="0" smtClean="0">
                <a:solidFill>
                  <a:srgbClr val="0070C0"/>
                </a:solidFill>
              </a:rPr>
              <a:t>85</a:t>
            </a:r>
          </a:p>
          <a:p>
            <a:pPr lvl="1"/>
            <a:r>
              <a:rPr lang="el-GR" sz="2380" dirty="0">
                <a:solidFill>
                  <a:srgbClr val="0070C0"/>
                </a:solidFill>
                <a:hlinkClick r:id="rId2" tooltip="Προβολή πράξης"/>
              </a:rPr>
              <a:t>ΑΔΑ: 7ΖΝΛ4653ΠΩ-Μ3Ι - Καθορισμός τύπου Δελτίου Κίνησης Πλοίου Αναψυχής (ΔΕ.Κ.Π.Α.), κριτήρια έκδοσης, προϋποθέσεις θεώρησης και ανανέωσης </a:t>
            </a:r>
            <a:r>
              <a:rPr lang="el-GR" sz="2380" dirty="0" smtClean="0">
                <a:solidFill>
                  <a:srgbClr val="0070C0"/>
                </a:solidFill>
                <a:hlinkClick r:id="rId2" tooltip="Προβολή πράξης"/>
              </a:rPr>
              <a:t>του</a:t>
            </a:r>
            <a:endParaRPr lang="en-US" sz="2380" dirty="0">
              <a:solidFill>
                <a:srgbClr val="0070C0"/>
              </a:solidFill>
            </a:endParaRPr>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17</a:t>
            </a:fld>
            <a:endParaRPr lang="en-US"/>
          </a:p>
        </p:txBody>
      </p:sp>
    </p:spTree>
    <p:extLst>
      <p:ext uri="{BB962C8B-B14F-4D97-AF65-F5344CB8AC3E}">
        <p14:creationId xmlns:p14="http://schemas.microsoft.com/office/powerpoint/2010/main" val="1453338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9996DA2-90E5-4E6E-94DC-C5216CDEFD3A}" type="slidenum">
              <a:rPr lang="en-US" smtClean="0"/>
              <a:t>18</a:t>
            </a:fld>
            <a:endParaRPr lang="en-US"/>
          </a:p>
        </p:txBody>
      </p:sp>
      <p:pic>
        <p:nvPicPr>
          <p:cNvPr id="3" name="Image 2"/>
          <p:cNvPicPr>
            <a:picLocks noChangeAspect="1"/>
          </p:cNvPicPr>
          <p:nvPr/>
        </p:nvPicPr>
        <p:blipFill>
          <a:blip r:embed="rId2"/>
          <a:stretch>
            <a:fillRect/>
          </a:stretch>
        </p:blipFill>
        <p:spPr>
          <a:xfrm>
            <a:off x="2560911" y="246581"/>
            <a:ext cx="6131027" cy="6362866"/>
          </a:xfrm>
          <a:prstGeom prst="rect">
            <a:avLst/>
          </a:prstGeom>
        </p:spPr>
      </p:pic>
    </p:spTree>
    <p:extLst>
      <p:ext uri="{BB962C8B-B14F-4D97-AF65-F5344CB8AC3E}">
        <p14:creationId xmlns:p14="http://schemas.microsoft.com/office/powerpoint/2010/main" val="1923371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0070C0"/>
                </a:solidFill>
              </a:rPr>
              <a:t>Le DEKPA a été supprimé le 19/04/2020</a:t>
            </a:r>
            <a:endParaRPr lang="fr-FR" dirty="0">
              <a:solidFill>
                <a:srgbClr val="0070C0"/>
              </a:solidFill>
            </a:endParaRPr>
          </a:p>
        </p:txBody>
      </p:sp>
      <p:sp>
        <p:nvSpPr>
          <p:cNvPr id="3" name="Sous-titre 2"/>
          <p:cNvSpPr>
            <a:spLocks noGrp="1"/>
          </p:cNvSpPr>
          <p:nvPr>
            <p:ph type="subTitle" idx="1"/>
          </p:nvPr>
        </p:nvSpPr>
        <p:spPr>
          <a:xfrm>
            <a:off x="1791128" y="4444519"/>
            <a:ext cx="9144000" cy="1655762"/>
          </a:xfrm>
        </p:spPr>
        <p:txBody>
          <a:bodyPr/>
          <a:lstStyle/>
          <a:p>
            <a:r>
              <a:rPr lang="fr-FR" dirty="0" smtClean="0">
                <a:solidFill>
                  <a:srgbClr val="0070C0"/>
                </a:solidFill>
              </a:rPr>
              <a:t>Les planches suivantes sont la au cas où  !!!!</a:t>
            </a:r>
            <a:endParaRPr lang="fr-FR" dirty="0">
              <a:solidFill>
                <a:srgbClr val="0070C0"/>
              </a:solidFill>
            </a:endParaRPr>
          </a:p>
        </p:txBody>
      </p:sp>
    </p:spTree>
    <p:extLst>
      <p:ext uri="{BB962C8B-B14F-4D97-AF65-F5344CB8AC3E}">
        <p14:creationId xmlns:p14="http://schemas.microsoft.com/office/powerpoint/2010/main" val="224185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3" y="0"/>
            <a:ext cx="8604894" cy="6858000"/>
          </a:xfrm>
          <a:prstGeom prst="rect">
            <a:avLst/>
          </a:prstGeom>
        </p:spPr>
      </p:pic>
      <p:sp>
        <p:nvSpPr>
          <p:cNvPr id="4" name="ZoneTexte 3"/>
          <p:cNvSpPr txBox="1"/>
          <p:nvPr/>
        </p:nvSpPr>
        <p:spPr>
          <a:xfrm>
            <a:off x="-1" y="4642009"/>
            <a:ext cx="5698067" cy="19389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2400" dirty="0" smtClean="0"/>
              <a:t>Un bassin extraordinaire pour la voile</a:t>
            </a:r>
            <a:endParaRPr lang="fr-FR" dirty="0" smtClean="0"/>
          </a:p>
          <a:p>
            <a:pPr marL="285750" indent="-285750">
              <a:buFont typeface="Arial" panose="020B0604020202020204" pitchFamily="34" charset="0"/>
              <a:buChar char="•"/>
            </a:pPr>
            <a:r>
              <a:rPr lang="fr-FR" sz="2400" dirty="0" smtClean="0"/>
              <a:t>Il y a du vent</a:t>
            </a:r>
          </a:p>
          <a:p>
            <a:pPr marL="285750" indent="-285750">
              <a:buFont typeface="Arial" panose="020B0604020202020204" pitchFamily="34" charset="0"/>
              <a:buChar char="•"/>
            </a:pPr>
            <a:r>
              <a:rPr lang="fr-FR" sz="2400" dirty="0" smtClean="0"/>
              <a:t>Des dizaines d’iles et des </a:t>
            </a:r>
            <a:r>
              <a:rPr lang="fr-FR" sz="2400" dirty="0"/>
              <a:t>côtes</a:t>
            </a:r>
            <a:r>
              <a:rPr lang="fr-FR" sz="2400" dirty="0" smtClean="0"/>
              <a:t> à visiter</a:t>
            </a:r>
          </a:p>
          <a:p>
            <a:pPr marL="285750" indent="-285750">
              <a:buFont typeface="Arial" panose="020B0604020202020204" pitchFamily="34" charset="0"/>
              <a:buChar char="•"/>
            </a:pPr>
            <a:r>
              <a:rPr lang="fr-FR" sz="2400" dirty="0" smtClean="0"/>
              <a:t>Distances courtes et dépaysement garanti</a:t>
            </a:r>
          </a:p>
          <a:p>
            <a:pPr marL="285750" indent="-285750">
              <a:buFont typeface="Arial" panose="020B0604020202020204" pitchFamily="34" charset="0"/>
              <a:buChar char="•"/>
            </a:pPr>
            <a:r>
              <a:rPr lang="fr-FR" sz="2400" dirty="0" smtClean="0"/>
              <a:t>Accueil avec le sourire</a:t>
            </a:r>
            <a:endParaRPr lang="en-US" sz="24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53" y="106678"/>
            <a:ext cx="2756748" cy="2067561"/>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53" y="2234636"/>
            <a:ext cx="3518747" cy="2346976"/>
          </a:xfrm>
          <a:prstGeom prst="rect">
            <a:avLst/>
          </a:prstGeom>
        </p:spPr>
      </p:pic>
      <p:sp>
        <p:nvSpPr>
          <p:cNvPr id="7" name="ZoneTexte 6"/>
          <p:cNvSpPr txBox="1"/>
          <p:nvPr/>
        </p:nvSpPr>
        <p:spPr>
          <a:xfrm>
            <a:off x="2737008" y="4242479"/>
            <a:ext cx="937260" cy="369332"/>
          </a:xfrm>
          <a:prstGeom prst="rect">
            <a:avLst/>
          </a:prstGeom>
          <a:noFill/>
        </p:spPr>
        <p:txBody>
          <a:bodyPr wrap="square" rtlCol="0">
            <a:spAutoFit/>
          </a:bodyPr>
          <a:lstStyle/>
          <a:p>
            <a:r>
              <a:rPr lang="fr-FR" dirty="0" err="1" smtClean="0">
                <a:solidFill>
                  <a:schemeClr val="bg1"/>
                </a:solidFill>
              </a:rPr>
              <a:t>Poros</a:t>
            </a:r>
            <a:endParaRPr lang="en-US" dirty="0">
              <a:solidFill>
                <a:schemeClr val="bg1"/>
              </a:solidFill>
            </a:endParaRPr>
          </a:p>
        </p:txBody>
      </p:sp>
      <p:sp>
        <p:nvSpPr>
          <p:cNvPr id="8" name="ZoneTexte 7"/>
          <p:cNvSpPr txBox="1"/>
          <p:nvPr/>
        </p:nvSpPr>
        <p:spPr>
          <a:xfrm>
            <a:off x="1999826" y="1835106"/>
            <a:ext cx="937260" cy="369332"/>
          </a:xfrm>
          <a:prstGeom prst="rect">
            <a:avLst/>
          </a:prstGeom>
          <a:noFill/>
        </p:spPr>
        <p:txBody>
          <a:bodyPr wrap="square" rtlCol="0">
            <a:spAutoFit/>
          </a:bodyPr>
          <a:lstStyle/>
          <a:p>
            <a:r>
              <a:rPr lang="en-US" dirty="0" smtClean="0">
                <a:solidFill>
                  <a:schemeClr val="bg1"/>
                </a:solidFill>
              </a:rPr>
              <a:t>Milos</a:t>
            </a:r>
            <a:endParaRPr lang="en-US" dirty="0">
              <a:solidFill>
                <a:schemeClr val="bg1"/>
              </a:solidFill>
            </a:endParaRPr>
          </a:p>
        </p:txBody>
      </p:sp>
      <p:sp>
        <p:nvSpPr>
          <p:cNvPr id="2" name="Espace réservé du numéro de diapositive 1"/>
          <p:cNvSpPr>
            <a:spLocks noGrp="1"/>
          </p:cNvSpPr>
          <p:nvPr>
            <p:ph type="sldNum" sz="quarter" idx="12"/>
          </p:nvPr>
        </p:nvSpPr>
        <p:spPr/>
        <p:txBody>
          <a:bodyPr/>
          <a:lstStyle/>
          <a:p>
            <a:fld id="{89996DA2-90E5-4E6E-94DC-C5216CDEFD3A}" type="slidenum">
              <a:rPr lang="en-US" smtClean="0"/>
              <a:t>2</a:t>
            </a:fld>
            <a:endParaRPr lang="en-US"/>
          </a:p>
        </p:txBody>
      </p:sp>
    </p:spTree>
    <p:extLst>
      <p:ext uri="{BB962C8B-B14F-4D97-AF65-F5344CB8AC3E}">
        <p14:creationId xmlns:p14="http://schemas.microsoft.com/office/powerpoint/2010/main" val="30803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8607" y="160337"/>
            <a:ext cx="10515600" cy="696913"/>
          </a:xfrm>
        </p:spPr>
        <p:txBody>
          <a:bodyPr>
            <a:normAutofit/>
          </a:bodyPr>
          <a:lstStyle/>
          <a:p>
            <a:r>
              <a:rPr lang="fr-FR" sz="4000" dirty="0" smtClean="0">
                <a:solidFill>
                  <a:srgbClr val="0070C0"/>
                </a:solidFill>
              </a:rPr>
              <a:t>Le </a:t>
            </a:r>
            <a:r>
              <a:rPr lang="fr-FR" sz="4000" b="1" dirty="0" smtClean="0">
                <a:solidFill>
                  <a:srgbClr val="0070C0"/>
                </a:solidFill>
              </a:rPr>
              <a:t>DEKPA</a:t>
            </a:r>
            <a:r>
              <a:rPr lang="fr-FR" sz="4000" dirty="0" smtClean="0">
                <a:solidFill>
                  <a:srgbClr val="0070C0"/>
                </a:solidFill>
              </a:rPr>
              <a:t> (</a:t>
            </a:r>
            <a:r>
              <a:rPr lang="el-GR" sz="4000" b="1" dirty="0" err="1" smtClean="0">
                <a:solidFill>
                  <a:srgbClr val="0070C0"/>
                </a:solidFill>
              </a:rPr>
              <a:t>ΔΕ</a:t>
            </a:r>
            <a:r>
              <a:rPr lang="el-GR" sz="4000" dirty="0" err="1" smtClean="0">
                <a:solidFill>
                  <a:srgbClr val="0070C0"/>
                </a:solidFill>
              </a:rPr>
              <a:t>λτιο</a:t>
            </a:r>
            <a:r>
              <a:rPr lang="el-GR" sz="4000" dirty="0" smtClean="0">
                <a:solidFill>
                  <a:srgbClr val="0070C0"/>
                </a:solidFill>
              </a:rPr>
              <a:t> </a:t>
            </a:r>
            <a:r>
              <a:rPr lang="el-GR" sz="4000" b="1" dirty="0">
                <a:solidFill>
                  <a:srgbClr val="0070C0"/>
                </a:solidFill>
              </a:rPr>
              <a:t>Κ</a:t>
            </a:r>
            <a:r>
              <a:rPr lang="el-GR" sz="4000" dirty="0" smtClean="0">
                <a:solidFill>
                  <a:srgbClr val="0070C0"/>
                </a:solidFill>
              </a:rPr>
              <a:t>ινήσεως </a:t>
            </a:r>
            <a:r>
              <a:rPr lang="el-GR" sz="4000" b="1" dirty="0">
                <a:solidFill>
                  <a:srgbClr val="0070C0"/>
                </a:solidFill>
              </a:rPr>
              <a:t>Π</a:t>
            </a:r>
            <a:r>
              <a:rPr lang="el-GR" sz="4000" dirty="0" smtClean="0">
                <a:solidFill>
                  <a:srgbClr val="0070C0"/>
                </a:solidFill>
              </a:rPr>
              <a:t>λοίων </a:t>
            </a:r>
            <a:r>
              <a:rPr lang="el-GR" sz="4000" b="1" dirty="0">
                <a:solidFill>
                  <a:srgbClr val="0070C0"/>
                </a:solidFill>
              </a:rPr>
              <a:t>Α</a:t>
            </a:r>
            <a:r>
              <a:rPr lang="el-GR" sz="4000" dirty="0" smtClean="0">
                <a:solidFill>
                  <a:srgbClr val="0070C0"/>
                </a:solidFill>
              </a:rPr>
              <a:t>ναψυχής)</a:t>
            </a:r>
            <a:endParaRPr lang="en-US" sz="4000" dirty="0">
              <a:solidFill>
                <a:srgbClr val="0070C0"/>
              </a:solidFill>
            </a:endParaRPr>
          </a:p>
        </p:txBody>
      </p:sp>
      <p:sp>
        <p:nvSpPr>
          <p:cNvPr id="3" name="Espace réservé du contenu 2"/>
          <p:cNvSpPr>
            <a:spLocks noGrp="1"/>
          </p:cNvSpPr>
          <p:nvPr>
            <p:ph idx="1"/>
          </p:nvPr>
        </p:nvSpPr>
        <p:spPr>
          <a:xfrm>
            <a:off x="838200" y="857250"/>
            <a:ext cx="10703560" cy="5665470"/>
          </a:xfrm>
        </p:spPr>
        <p:txBody>
          <a:bodyPr>
            <a:normAutofit fontScale="92500" lnSpcReduction="10000"/>
          </a:bodyPr>
          <a:lstStyle/>
          <a:p>
            <a:pPr marL="0" indent="0">
              <a:buNone/>
            </a:pPr>
            <a:r>
              <a:rPr lang="fr-FR" dirty="0" smtClean="0">
                <a:solidFill>
                  <a:srgbClr val="0070C0"/>
                </a:solidFill>
              </a:rPr>
              <a:t>Document obligatoire pour TOUT bateau en eaux grecques, délivré par les gardes côtes. Pour l’avoir il vous faut : </a:t>
            </a:r>
            <a:endParaRPr lang="el-GR" dirty="0" smtClean="0">
              <a:solidFill>
                <a:srgbClr val="0070C0"/>
              </a:solidFill>
            </a:endParaRPr>
          </a:p>
          <a:p>
            <a:pPr marL="514350" indent="-514350">
              <a:buFont typeface="+mj-lt"/>
              <a:buAutoNum type="arabicPeriod"/>
            </a:pPr>
            <a:r>
              <a:rPr lang="fr-FR" dirty="0"/>
              <a:t>Acte de francisation</a:t>
            </a:r>
          </a:p>
          <a:p>
            <a:pPr marL="514350" indent="-514350">
              <a:buFont typeface="+mj-lt"/>
              <a:buAutoNum type="arabicPeriod"/>
            </a:pPr>
            <a:r>
              <a:rPr lang="fr-FR" dirty="0"/>
              <a:t>Attestation d’assurance. </a:t>
            </a:r>
          </a:p>
          <a:p>
            <a:pPr lvl="1"/>
            <a:r>
              <a:rPr lang="fr-FR" dirty="0"/>
              <a:t>Doit mentionner, en grec ou anglais, que la responsabilité civile couvre la couverture prévue par la loi 4270/2014.</a:t>
            </a:r>
          </a:p>
          <a:p>
            <a:pPr lvl="2"/>
            <a:r>
              <a:rPr lang="fr-FR" dirty="0"/>
              <a:t>Décès 50000€/passager, et 500000€/événement</a:t>
            </a:r>
          </a:p>
          <a:p>
            <a:pPr lvl="2"/>
            <a:r>
              <a:rPr lang="fr-FR" dirty="0"/>
              <a:t>Dégâts matériels 150000€</a:t>
            </a:r>
          </a:p>
          <a:p>
            <a:pPr lvl="2"/>
            <a:r>
              <a:rPr lang="fr-FR" dirty="0"/>
              <a:t>Pollution maritime 150000€</a:t>
            </a:r>
          </a:p>
          <a:p>
            <a:pPr marL="514350" indent="-514350">
              <a:buFont typeface="+mj-lt"/>
              <a:buAutoNum type="arabicPeriod"/>
            </a:pPr>
            <a:r>
              <a:rPr lang="fr-FR" dirty="0"/>
              <a:t>Permis bateau</a:t>
            </a:r>
          </a:p>
          <a:p>
            <a:pPr lvl="1"/>
            <a:r>
              <a:rPr lang="fr-FR" dirty="0"/>
              <a:t>Permis côtier, hauturier, bateau moteur, permis lac (pour les suisses !)</a:t>
            </a:r>
          </a:p>
          <a:p>
            <a:pPr lvl="1"/>
            <a:r>
              <a:rPr lang="fr-FR" dirty="0"/>
              <a:t>Alternative si rien : Remplir déclaration sur l’honneur qu’en France ceci n’est pas obligatoire et vous n’en avez pas, mais vous avez une grande expérience maritime. </a:t>
            </a:r>
          </a:p>
          <a:p>
            <a:pPr marL="514350" indent="-514350">
              <a:buFont typeface="+mj-lt"/>
              <a:buAutoNum type="arabicPeriod"/>
            </a:pPr>
            <a:r>
              <a:rPr lang="fr-FR" dirty="0"/>
              <a:t>Carte d’identité</a:t>
            </a:r>
          </a:p>
          <a:p>
            <a:pPr marL="514350" indent="-514350">
              <a:buFont typeface="+mj-lt"/>
              <a:buAutoNum type="arabicPeriod"/>
            </a:pPr>
            <a:r>
              <a:rPr lang="fr-FR" dirty="0"/>
              <a:t>Reçu du paiement de la  taxe TEPAI (TEPA</a:t>
            </a:r>
            <a:r>
              <a:rPr lang="el-GR" dirty="0"/>
              <a:t>Η)</a:t>
            </a:r>
            <a:endParaRPr lang="fr-FR" dirty="0"/>
          </a:p>
          <a:p>
            <a:pPr lvl="1"/>
            <a:endParaRPr lang="en-US" dirty="0">
              <a:solidFill>
                <a:srgbClr val="0070C0"/>
              </a:solidFill>
            </a:endParaRPr>
          </a:p>
        </p:txBody>
      </p:sp>
      <p:pic>
        <p:nvPicPr>
          <p:cNvPr id="7" name="Image 6"/>
          <p:cNvPicPr>
            <a:picLocks noChangeAspect="1"/>
          </p:cNvPicPr>
          <p:nvPr/>
        </p:nvPicPr>
        <p:blipFill>
          <a:blip r:embed="rId2"/>
          <a:stretch>
            <a:fillRect/>
          </a:stretch>
        </p:blipFill>
        <p:spPr>
          <a:xfrm>
            <a:off x="4946986" y="3375660"/>
            <a:ext cx="6704367" cy="979955"/>
          </a:xfrm>
          <a:prstGeom prst="rect">
            <a:avLst/>
          </a:prstGeom>
        </p:spPr>
      </p:pic>
      <p:sp>
        <p:nvSpPr>
          <p:cNvPr id="4" name="Espace réservé du numéro de diapositive 3"/>
          <p:cNvSpPr>
            <a:spLocks noGrp="1"/>
          </p:cNvSpPr>
          <p:nvPr>
            <p:ph type="sldNum" sz="quarter" idx="12"/>
          </p:nvPr>
        </p:nvSpPr>
        <p:spPr/>
        <p:txBody>
          <a:bodyPr/>
          <a:lstStyle/>
          <a:p>
            <a:fld id="{89996DA2-90E5-4E6E-94DC-C5216CDEFD3A}" type="slidenum">
              <a:rPr lang="en-US" smtClean="0"/>
              <a:t>20</a:t>
            </a:fld>
            <a:endParaRPr lang="en-US"/>
          </a:p>
        </p:txBody>
      </p:sp>
      <p:cxnSp>
        <p:nvCxnSpPr>
          <p:cNvPr id="6" name="Connecteur droit 5"/>
          <p:cNvCxnSpPr/>
          <p:nvPr/>
        </p:nvCxnSpPr>
        <p:spPr>
          <a:xfrm flipV="1">
            <a:off x="1756881" y="160337"/>
            <a:ext cx="7150813" cy="619601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Connecteur droit 8"/>
          <p:cNvCxnSpPr/>
          <p:nvPr/>
        </p:nvCxnSpPr>
        <p:spPr>
          <a:xfrm>
            <a:off x="472611" y="277402"/>
            <a:ext cx="10171416" cy="5969286"/>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2627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440" y="202565"/>
            <a:ext cx="4069080" cy="945515"/>
          </a:xfrm>
        </p:spPr>
        <p:txBody>
          <a:bodyPr/>
          <a:lstStyle/>
          <a:p>
            <a:r>
              <a:rPr lang="fr-FR" dirty="0" smtClean="0">
                <a:solidFill>
                  <a:srgbClr val="0070C0"/>
                </a:solidFill>
              </a:rPr>
              <a:t>Le </a:t>
            </a:r>
            <a:r>
              <a:rPr lang="fr-FR" b="1" dirty="0" smtClean="0">
                <a:solidFill>
                  <a:srgbClr val="0070C0"/>
                </a:solidFill>
              </a:rPr>
              <a:t>DEKPA (suite)</a:t>
            </a:r>
            <a:endParaRPr lang="en-US" dirty="0"/>
          </a:p>
        </p:txBody>
      </p:sp>
      <p:sp>
        <p:nvSpPr>
          <p:cNvPr id="3" name="Espace réservé du contenu 2"/>
          <p:cNvSpPr>
            <a:spLocks noGrp="1"/>
          </p:cNvSpPr>
          <p:nvPr>
            <p:ph idx="1"/>
          </p:nvPr>
        </p:nvSpPr>
        <p:spPr>
          <a:xfrm>
            <a:off x="4122420" y="805181"/>
            <a:ext cx="8069580" cy="2528886"/>
          </a:xfrm>
        </p:spPr>
        <p:txBody>
          <a:bodyPr>
            <a:normAutofit lnSpcReduction="10000"/>
          </a:bodyPr>
          <a:lstStyle/>
          <a:p>
            <a:r>
              <a:rPr lang="fr-FR" dirty="0" smtClean="0">
                <a:solidFill>
                  <a:srgbClr val="0070C0"/>
                </a:solidFill>
              </a:rPr>
              <a:t>L’officier prépare votre DEKPA et vous donne un document qui contient un numéro </a:t>
            </a:r>
            <a:r>
              <a:rPr lang="fr-FR" sz="1200" i="1" dirty="0" smtClean="0">
                <a:solidFill>
                  <a:srgbClr val="0070C0"/>
                </a:solidFill>
              </a:rPr>
              <a:t>(identité de paiement)</a:t>
            </a:r>
            <a:r>
              <a:rPr lang="fr-FR" dirty="0" smtClean="0">
                <a:solidFill>
                  <a:srgbClr val="0070C0"/>
                </a:solidFill>
              </a:rPr>
              <a:t> grâce auquel vous pourrez acquitter le prix pour le livret de 50€  dans une banque. </a:t>
            </a:r>
          </a:p>
          <a:p>
            <a:pPr lvl="1"/>
            <a:r>
              <a:rPr lang="fr-FR" dirty="0" smtClean="0">
                <a:solidFill>
                  <a:srgbClr val="0070C0"/>
                </a:solidFill>
              </a:rPr>
              <a:t>Si vous avez un compte bancaire grec, tout est fait par internet, pas de queue à la banque. Voir site en dessous </a:t>
            </a:r>
            <a:r>
              <a:rPr lang="fr-FR" sz="1600" dirty="0" smtClean="0">
                <a:solidFill>
                  <a:srgbClr val="0070C0"/>
                </a:solidFill>
              </a:rPr>
              <a:t>http://www.gsis.gr/gsis/info/gsis_site/Services/Polites/eparavolo.html</a:t>
            </a:r>
            <a:endParaRPr lang="en-US" sz="1600" dirty="0">
              <a:solidFill>
                <a:srgbClr val="0070C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700" y="3334067"/>
            <a:ext cx="4381500" cy="3286125"/>
          </a:xfrm>
          <a:prstGeom prst="rect">
            <a:avLst/>
          </a:prstGeom>
        </p:spPr>
      </p:pic>
      <p:pic>
        <p:nvPicPr>
          <p:cNvPr id="5" name="Image 4"/>
          <p:cNvPicPr>
            <a:picLocks noChangeAspect="1"/>
          </p:cNvPicPr>
          <p:nvPr/>
        </p:nvPicPr>
        <p:blipFill>
          <a:blip r:embed="rId3"/>
          <a:stretch>
            <a:fillRect/>
          </a:stretch>
        </p:blipFill>
        <p:spPr>
          <a:xfrm>
            <a:off x="262890" y="1622726"/>
            <a:ext cx="3940725" cy="5499752"/>
          </a:xfrm>
          <a:prstGeom prst="rect">
            <a:avLst/>
          </a:prstGeom>
        </p:spPr>
      </p:pic>
      <p:sp>
        <p:nvSpPr>
          <p:cNvPr id="6" name="ZoneTexte 5"/>
          <p:cNvSpPr txBox="1"/>
          <p:nvPr/>
        </p:nvSpPr>
        <p:spPr>
          <a:xfrm>
            <a:off x="2903220" y="2964735"/>
            <a:ext cx="121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Le DEKPA</a:t>
            </a:r>
            <a:endParaRPr lang="en-US" dirty="0"/>
          </a:p>
        </p:txBody>
      </p:sp>
      <p:sp>
        <p:nvSpPr>
          <p:cNvPr id="7" name="ZoneTexte 6"/>
          <p:cNvSpPr txBox="1"/>
          <p:nvPr/>
        </p:nvSpPr>
        <p:spPr>
          <a:xfrm>
            <a:off x="4722707" y="4010043"/>
            <a:ext cx="298873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Le site pour payer les 50Euros</a:t>
            </a:r>
            <a:endParaRPr lang="en-US" dirty="0"/>
          </a:p>
        </p:txBody>
      </p:sp>
      <p:sp>
        <p:nvSpPr>
          <p:cNvPr id="8" name="Espace réservé du numéro de diapositive 7"/>
          <p:cNvSpPr>
            <a:spLocks noGrp="1"/>
          </p:cNvSpPr>
          <p:nvPr>
            <p:ph type="sldNum" sz="quarter" idx="12"/>
          </p:nvPr>
        </p:nvSpPr>
        <p:spPr/>
        <p:txBody>
          <a:bodyPr/>
          <a:lstStyle/>
          <a:p>
            <a:fld id="{89996DA2-90E5-4E6E-94DC-C5216CDEFD3A}" type="slidenum">
              <a:rPr lang="en-US" smtClean="0"/>
              <a:t>21</a:t>
            </a:fld>
            <a:endParaRPr lang="en-US"/>
          </a:p>
        </p:txBody>
      </p:sp>
      <p:cxnSp>
        <p:nvCxnSpPr>
          <p:cNvPr id="9" name="Connecteur droit 8"/>
          <p:cNvCxnSpPr/>
          <p:nvPr/>
        </p:nvCxnSpPr>
        <p:spPr>
          <a:xfrm flipV="1">
            <a:off x="1756881" y="160337"/>
            <a:ext cx="7150813" cy="619601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Connecteur droit 9"/>
          <p:cNvCxnSpPr/>
          <p:nvPr/>
        </p:nvCxnSpPr>
        <p:spPr>
          <a:xfrm>
            <a:off x="472611" y="277402"/>
            <a:ext cx="10171416" cy="5969286"/>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9418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66445"/>
          </a:xfrm>
        </p:spPr>
        <p:txBody>
          <a:bodyPr/>
          <a:lstStyle/>
          <a:p>
            <a:r>
              <a:rPr lang="fr-FR" dirty="0" smtClean="0">
                <a:solidFill>
                  <a:srgbClr val="0070C0"/>
                </a:solidFill>
              </a:rPr>
              <a:t>Le </a:t>
            </a:r>
            <a:r>
              <a:rPr lang="fr-FR" b="1" dirty="0" smtClean="0">
                <a:solidFill>
                  <a:srgbClr val="0070C0"/>
                </a:solidFill>
              </a:rPr>
              <a:t>DEKPA (suite)</a:t>
            </a:r>
            <a:endParaRPr lang="en-US" dirty="0"/>
          </a:p>
        </p:txBody>
      </p:sp>
      <p:sp>
        <p:nvSpPr>
          <p:cNvPr id="3" name="Espace réservé du contenu 2"/>
          <p:cNvSpPr>
            <a:spLocks noGrp="1"/>
          </p:cNvSpPr>
          <p:nvPr>
            <p:ph idx="1"/>
          </p:nvPr>
        </p:nvSpPr>
        <p:spPr>
          <a:xfrm>
            <a:off x="838200" y="1131570"/>
            <a:ext cx="11071860" cy="5045393"/>
          </a:xfrm>
        </p:spPr>
        <p:txBody>
          <a:bodyPr>
            <a:normAutofit lnSpcReduction="10000"/>
          </a:bodyPr>
          <a:lstStyle/>
          <a:p>
            <a:r>
              <a:rPr lang="fr-FR" dirty="0" smtClean="0">
                <a:solidFill>
                  <a:srgbClr val="0070C0"/>
                </a:solidFill>
              </a:rPr>
              <a:t>Le DEKPA doit être renouvelé gratuitement chaque année avant la date d’expiration sinon on aura une amende.</a:t>
            </a:r>
          </a:p>
          <a:p>
            <a:pPr lvl="1"/>
            <a:r>
              <a:rPr lang="fr-FR" dirty="0" smtClean="0">
                <a:solidFill>
                  <a:srgbClr val="0070C0"/>
                </a:solidFill>
              </a:rPr>
              <a:t>Même documents qu’avant pour le renouvèlement</a:t>
            </a:r>
          </a:p>
          <a:p>
            <a:pPr marL="0" indent="0">
              <a:buNone/>
            </a:pPr>
            <a:r>
              <a:rPr lang="fr-FR" u="sng" dirty="0" smtClean="0">
                <a:solidFill>
                  <a:srgbClr val="0070C0"/>
                </a:solidFill>
              </a:rPr>
              <a:t>Complications possibles (Tourner SVP)</a:t>
            </a:r>
          </a:p>
          <a:p>
            <a:r>
              <a:rPr lang="fr-FR" dirty="0" smtClean="0">
                <a:solidFill>
                  <a:srgbClr val="0070C0"/>
                </a:solidFill>
              </a:rPr>
              <a:t>LOA</a:t>
            </a:r>
          </a:p>
          <a:p>
            <a:pPr lvl="1"/>
            <a:r>
              <a:rPr lang="fr-FR" dirty="0" smtClean="0">
                <a:solidFill>
                  <a:srgbClr val="0070C0"/>
                </a:solidFill>
              </a:rPr>
              <a:t>Obtenir une attestation en anglais du propriétaire, généralement la banque, qui vous donne l’usage exclusif</a:t>
            </a:r>
          </a:p>
          <a:p>
            <a:pPr lvl="1"/>
            <a:r>
              <a:rPr lang="fr-FR" dirty="0" smtClean="0">
                <a:solidFill>
                  <a:srgbClr val="0070C0"/>
                </a:solidFill>
              </a:rPr>
              <a:t>Vérifier que sur le DEKPA remplit par l’officier, le propriétaire (§B1) est la banque et vous êtes le capitaine (§Δ1), l’usager (§E1) et le représentant du propriétaire (§Γ1).</a:t>
            </a:r>
          </a:p>
          <a:p>
            <a:r>
              <a:rPr lang="fr-FR" dirty="0" smtClean="0">
                <a:solidFill>
                  <a:srgbClr val="0070C0"/>
                </a:solidFill>
              </a:rPr>
              <a:t>Officier tatillon TSVP !</a:t>
            </a:r>
          </a:p>
          <a:p>
            <a:pPr lvl="1"/>
            <a:r>
              <a:rPr lang="fr-FR" dirty="0" smtClean="0">
                <a:solidFill>
                  <a:srgbClr val="0070C0"/>
                </a:solidFill>
              </a:rPr>
              <a:t>Gardez votre calme et négociez avec le sourire !!!!</a:t>
            </a:r>
          </a:p>
          <a:p>
            <a:r>
              <a:rPr lang="fr-FR" dirty="0" smtClean="0">
                <a:solidFill>
                  <a:srgbClr val="0070C0"/>
                </a:solidFill>
              </a:rPr>
              <a:t>Pas de DEKPA = amende 1000 €, pas de renouvèlement = amende 500 €</a:t>
            </a:r>
            <a:endParaRPr lang="fr-FR" dirty="0">
              <a:solidFill>
                <a:srgbClr val="0070C0"/>
              </a:solidFill>
            </a:endParaRPr>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22</a:t>
            </a:fld>
            <a:endParaRPr lang="en-US"/>
          </a:p>
        </p:txBody>
      </p:sp>
      <p:cxnSp>
        <p:nvCxnSpPr>
          <p:cNvPr id="5" name="Connecteur droit 4"/>
          <p:cNvCxnSpPr/>
          <p:nvPr/>
        </p:nvCxnSpPr>
        <p:spPr>
          <a:xfrm flipV="1">
            <a:off x="1756881" y="160337"/>
            <a:ext cx="7150813" cy="619601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 name="Connecteur droit 5"/>
          <p:cNvCxnSpPr/>
          <p:nvPr/>
        </p:nvCxnSpPr>
        <p:spPr>
          <a:xfrm>
            <a:off x="472611" y="277402"/>
            <a:ext cx="10171416" cy="5969286"/>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4241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2245"/>
            <a:ext cx="10515600" cy="955675"/>
          </a:xfrm>
        </p:spPr>
        <p:txBody>
          <a:bodyPr>
            <a:normAutofit fontScale="90000"/>
          </a:bodyPr>
          <a:lstStyle/>
          <a:p>
            <a:pPr algn="ctr"/>
            <a:r>
              <a:rPr lang="fr-FR" sz="3600" b="1" dirty="0" smtClean="0">
                <a:solidFill>
                  <a:srgbClr val="0070C0"/>
                </a:solidFill>
              </a:rPr>
              <a:t>Ce qu’il est réellement exigé pour le DEKPA</a:t>
            </a:r>
            <a:br>
              <a:rPr lang="fr-FR" sz="3600" b="1" dirty="0" smtClean="0">
                <a:solidFill>
                  <a:srgbClr val="0070C0"/>
                </a:solidFill>
              </a:rPr>
            </a:br>
            <a:r>
              <a:rPr lang="fr-FR" sz="2200" b="1" i="1" dirty="0" smtClean="0">
                <a:solidFill>
                  <a:srgbClr val="0070C0"/>
                </a:solidFill>
              </a:rPr>
              <a:t>Un officier tatillon pourra vous les demander !</a:t>
            </a:r>
            <a:br>
              <a:rPr lang="fr-FR" sz="2200" b="1" i="1" dirty="0" smtClean="0">
                <a:solidFill>
                  <a:srgbClr val="0070C0"/>
                </a:solidFill>
              </a:rPr>
            </a:br>
            <a:r>
              <a:rPr lang="fr-FR" sz="1800" b="1" i="1" dirty="0" smtClean="0">
                <a:solidFill>
                  <a:srgbClr val="0070C0"/>
                </a:solidFill>
              </a:rPr>
              <a:t>Décision ministères de la marine et des finances </a:t>
            </a:r>
            <a:r>
              <a:rPr lang="en-US" sz="1800" b="1" i="1" dirty="0">
                <a:solidFill>
                  <a:srgbClr val="0070C0"/>
                </a:solidFill>
              </a:rPr>
              <a:t>08 - 09 – 2016</a:t>
            </a:r>
            <a:endParaRPr lang="fr-FR" sz="1800" b="1" i="1" dirty="0">
              <a:solidFill>
                <a:srgbClr val="0070C0"/>
              </a:solidFill>
            </a:endParaRPr>
          </a:p>
        </p:txBody>
      </p:sp>
      <p:sp>
        <p:nvSpPr>
          <p:cNvPr id="3" name="Espace réservé du contenu 2"/>
          <p:cNvSpPr>
            <a:spLocks noGrp="1"/>
          </p:cNvSpPr>
          <p:nvPr>
            <p:ph idx="1"/>
          </p:nvPr>
        </p:nvSpPr>
        <p:spPr>
          <a:xfrm>
            <a:off x="838200" y="1137920"/>
            <a:ext cx="10515600" cy="5364480"/>
          </a:xfrm>
        </p:spPr>
        <p:txBody>
          <a:bodyPr>
            <a:normAutofit/>
          </a:bodyPr>
          <a:lstStyle/>
          <a:p>
            <a:pPr marL="514350" indent="-514350">
              <a:buFont typeface="+mj-lt"/>
              <a:buAutoNum type="alphaLcParenR"/>
            </a:pPr>
            <a:r>
              <a:rPr lang="fr-FR" sz="2400" dirty="0">
                <a:solidFill>
                  <a:srgbClr val="0070C0"/>
                </a:solidFill>
              </a:rPr>
              <a:t>Acte de </a:t>
            </a:r>
            <a:r>
              <a:rPr lang="fr-FR" sz="2400" dirty="0" smtClean="0">
                <a:solidFill>
                  <a:srgbClr val="0070C0"/>
                </a:solidFill>
              </a:rPr>
              <a:t>francisation et carte d’identité</a:t>
            </a:r>
            <a:endParaRPr lang="fr-FR" sz="2400" dirty="0">
              <a:solidFill>
                <a:srgbClr val="0070C0"/>
              </a:solidFill>
            </a:endParaRPr>
          </a:p>
          <a:p>
            <a:pPr marL="514350" indent="-514350">
              <a:buFont typeface="+mj-lt"/>
              <a:buAutoNum type="alphaLcParenR"/>
            </a:pPr>
            <a:r>
              <a:rPr lang="fr-FR" sz="2400" dirty="0">
                <a:solidFill>
                  <a:srgbClr val="C00000"/>
                </a:solidFill>
              </a:rPr>
              <a:t>Certificat de vérification du bateau et attestation de navigabilité par </a:t>
            </a:r>
            <a:r>
              <a:rPr lang="fr-FR" sz="2400" dirty="0" smtClean="0">
                <a:solidFill>
                  <a:srgbClr val="C00000"/>
                </a:solidFill>
              </a:rPr>
              <a:t>le pays </a:t>
            </a:r>
            <a:r>
              <a:rPr lang="fr-FR" sz="2400" dirty="0">
                <a:solidFill>
                  <a:srgbClr val="C00000"/>
                </a:solidFill>
              </a:rPr>
              <a:t>du </a:t>
            </a:r>
            <a:r>
              <a:rPr lang="fr-FR" sz="2400" dirty="0" smtClean="0">
                <a:solidFill>
                  <a:srgbClr val="C00000"/>
                </a:solidFill>
              </a:rPr>
              <a:t>pavillon</a:t>
            </a:r>
          </a:p>
          <a:p>
            <a:pPr marL="514350" indent="-514350">
              <a:buFont typeface="+mj-lt"/>
              <a:buAutoNum type="alphaLcParenR"/>
            </a:pPr>
            <a:r>
              <a:rPr lang="fr-FR" sz="2400" dirty="0">
                <a:solidFill>
                  <a:srgbClr val="0070C0"/>
                </a:solidFill>
              </a:rPr>
              <a:t>Attestation d’assurance. </a:t>
            </a:r>
          </a:p>
          <a:p>
            <a:pPr marL="514350" indent="-514350">
              <a:buFont typeface="+mj-lt"/>
              <a:buAutoNum type="alphaLcParenR"/>
            </a:pPr>
            <a:r>
              <a:rPr lang="fr-FR" sz="2400" dirty="0">
                <a:solidFill>
                  <a:schemeClr val="accent2">
                    <a:lumMod val="75000"/>
                  </a:schemeClr>
                </a:solidFill>
              </a:rPr>
              <a:t>Déclaration sur honneur / mandat / lettre du propriétaire qui nomme le capitaine, </a:t>
            </a:r>
            <a:r>
              <a:rPr lang="fr-FR" sz="2400" dirty="0" smtClean="0">
                <a:solidFill>
                  <a:schemeClr val="accent2">
                    <a:lumMod val="75000"/>
                  </a:schemeClr>
                </a:solidFill>
              </a:rPr>
              <a:t>ou l’usager (si LOA).</a:t>
            </a:r>
          </a:p>
          <a:p>
            <a:pPr marL="514350" indent="-514350">
              <a:buFont typeface="+mj-lt"/>
              <a:buAutoNum type="alphaLcParenR"/>
            </a:pPr>
            <a:r>
              <a:rPr lang="fr-FR" sz="2400" dirty="0">
                <a:solidFill>
                  <a:srgbClr val="0070C0"/>
                </a:solidFill>
              </a:rPr>
              <a:t>Reçu du paiement de la taxe TEPAI (page suivante)</a:t>
            </a:r>
          </a:p>
          <a:p>
            <a:pPr marL="514350" indent="-514350">
              <a:buFont typeface="+mj-lt"/>
              <a:buAutoNum type="alphaLcParenR"/>
            </a:pPr>
            <a:r>
              <a:rPr lang="fr-FR" sz="2400" dirty="0">
                <a:solidFill>
                  <a:srgbClr val="0070C0"/>
                </a:solidFill>
              </a:rPr>
              <a:t>Apporter la preuve que le capitaine a la capacité de mener le bateau (permis, livret de la FFV,….. Attestation sur l’honneur)</a:t>
            </a:r>
          </a:p>
          <a:p>
            <a:pPr marL="514350" indent="-514350">
              <a:buFont typeface="+mj-lt"/>
              <a:buAutoNum type="alphaLcParenR"/>
            </a:pPr>
            <a:r>
              <a:rPr lang="fr-FR" sz="2400" dirty="0" smtClean="0">
                <a:solidFill>
                  <a:srgbClr val="C00000"/>
                </a:solidFill>
              </a:rPr>
              <a:t>Document qui montre que vous êtes le propriétaire (contrat d’achat,…) ou l’usager (même que d ci dessus)</a:t>
            </a:r>
          </a:p>
          <a:p>
            <a:pPr marL="514350" indent="-514350">
              <a:buFont typeface="+mj-lt"/>
              <a:buAutoNum type="alphaLcParenR"/>
            </a:pPr>
            <a:r>
              <a:rPr lang="fr-FR" sz="2400" dirty="0" smtClean="0">
                <a:solidFill>
                  <a:srgbClr val="C00000"/>
                </a:solidFill>
              </a:rPr>
              <a:t>Dans le cas ou la législation du pays du pavillon ne prévoit pas les documents a, b, et g apporter tout autre document qui pourrait répondre </a:t>
            </a:r>
            <a:r>
              <a:rPr lang="fr-FR" sz="2400" dirty="0">
                <a:solidFill>
                  <a:srgbClr val="C00000"/>
                </a:solidFill>
              </a:rPr>
              <a:t>à</a:t>
            </a:r>
            <a:r>
              <a:rPr lang="fr-FR" sz="2400" dirty="0" smtClean="0">
                <a:solidFill>
                  <a:srgbClr val="C00000"/>
                </a:solidFill>
              </a:rPr>
              <a:t> ces questions</a:t>
            </a:r>
            <a:endParaRPr lang="fr-FR" sz="2400" dirty="0">
              <a:solidFill>
                <a:srgbClr val="C00000"/>
              </a:solidFill>
            </a:endParaRPr>
          </a:p>
          <a:p>
            <a:endParaRPr lang="en-US" dirty="0">
              <a:solidFill>
                <a:srgbClr val="C00000"/>
              </a:solidFill>
            </a:endParaRPr>
          </a:p>
        </p:txBody>
      </p:sp>
      <p:sp>
        <p:nvSpPr>
          <p:cNvPr id="4" name="ZoneTexte 3"/>
          <p:cNvSpPr txBox="1"/>
          <p:nvPr/>
        </p:nvSpPr>
        <p:spPr>
          <a:xfrm>
            <a:off x="6604000" y="1202267"/>
            <a:ext cx="460248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En rouge ce que on ne demande pas en général </a:t>
            </a:r>
            <a:endParaRPr lang="fr-FR" dirty="0"/>
          </a:p>
        </p:txBody>
      </p:sp>
      <p:sp>
        <p:nvSpPr>
          <p:cNvPr id="5" name="Espace réservé du numéro de diapositive 4"/>
          <p:cNvSpPr>
            <a:spLocks noGrp="1"/>
          </p:cNvSpPr>
          <p:nvPr>
            <p:ph type="sldNum" sz="quarter" idx="12"/>
          </p:nvPr>
        </p:nvSpPr>
        <p:spPr/>
        <p:txBody>
          <a:bodyPr/>
          <a:lstStyle/>
          <a:p>
            <a:fld id="{89996DA2-90E5-4E6E-94DC-C5216CDEFD3A}" type="slidenum">
              <a:rPr lang="en-US" smtClean="0"/>
              <a:t>23</a:t>
            </a:fld>
            <a:endParaRPr lang="en-US"/>
          </a:p>
        </p:txBody>
      </p:sp>
      <p:cxnSp>
        <p:nvCxnSpPr>
          <p:cNvPr id="6" name="Connecteur droit 5"/>
          <p:cNvCxnSpPr/>
          <p:nvPr/>
        </p:nvCxnSpPr>
        <p:spPr>
          <a:xfrm flipV="1">
            <a:off x="1756881" y="160337"/>
            <a:ext cx="7150813" cy="619601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 name="Connecteur droit 6"/>
          <p:cNvCxnSpPr/>
          <p:nvPr/>
        </p:nvCxnSpPr>
        <p:spPr>
          <a:xfrm>
            <a:off x="472611" y="277402"/>
            <a:ext cx="10171416" cy="5969286"/>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58856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err="1">
                <a:solidFill>
                  <a:srgbClr val="0070C0"/>
                </a:solidFill>
              </a:rPr>
              <a:t>FAQs</a:t>
            </a:r>
            <a:r>
              <a:rPr lang="fr-FR" sz="4000" b="1" dirty="0">
                <a:solidFill>
                  <a:srgbClr val="0070C0"/>
                </a:solidFill>
              </a:rPr>
              <a:t> </a:t>
            </a:r>
            <a:r>
              <a:rPr lang="fr-FR" sz="4000" b="1" dirty="0" smtClean="0">
                <a:solidFill>
                  <a:srgbClr val="0070C0"/>
                </a:solidFill>
              </a:rPr>
              <a:t>et conseils sur </a:t>
            </a:r>
            <a:r>
              <a:rPr lang="fr-FR" sz="4000" b="1" dirty="0">
                <a:solidFill>
                  <a:srgbClr val="0070C0"/>
                </a:solidFill>
              </a:rPr>
              <a:t>le DEKPA</a:t>
            </a:r>
          </a:p>
        </p:txBody>
      </p:sp>
      <p:sp>
        <p:nvSpPr>
          <p:cNvPr id="3" name="Espace réservé du contenu 2"/>
          <p:cNvSpPr>
            <a:spLocks noGrp="1"/>
          </p:cNvSpPr>
          <p:nvPr>
            <p:ph idx="1"/>
          </p:nvPr>
        </p:nvSpPr>
        <p:spPr>
          <a:xfrm>
            <a:off x="838200" y="1445623"/>
            <a:ext cx="10515600" cy="4731340"/>
          </a:xfrm>
        </p:spPr>
        <p:txBody>
          <a:bodyPr>
            <a:noAutofit/>
          </a:bodyPr>
          <a:lstStyle/>
          <a:p>
            <a:pPr marL="457200" indent="-457200" algn="just">
              <a:buFont typeface="+mj-lt"/>
              <a:buAutoNum type="arabicPeriod"/>
            </a:pPr>
            <a:r>
              <a:rPr lang="fr-FR" sz="2400" dirty="0" smtClean="0">
                <a:solidFill>
                  <a:schemeClr val="accent5"/>
                </a:solidFill>
              </a:rPr>
              <a:t>Le bateau revient en Grèce mais le DEKPA est périmé. Aucun problème, vous aviez quitté auparavant la Grèce (voir point 3) un nouveau DEKPA sera établi. </a:t>
            </a:r>
          </a:p>
          <a:p>
            <a:pPr marL="457200" indent="-457200" algn="just">
              <a:buFont typeface="+mj-lt"/>
              <a:buAutoNum type="arabicPeriod"/>
            </a:pPr>
            <a:r>
              <a:rPr lang="fr-FR" sz="2400" dirty="0" smtClean="0">
                <a:solidFill>
                  <a:schemeClr val="accent5"/>
                </a:solidFill>
              </a:rPr>
              <a:t>Renouvelez le avant de quitter la Grèce que ça soit en avion ou avec votre bateau </a:t>
            </a:r>
            <a:r>
              <a:rPr lang="fr-FR" sz="1600" i="1" dirty="0" smtClean="0">
                <a:solidFill>
                  <a:schemeClr val="accent5"/>
                </a:solidFill>
              </a:rPr>
              <a:t>(dans ce cas on pourrait s’en passer), </a:t>
            </a:r>
            <a:r>
              <a:rPr lang="fr-FR" sz="2400" dirty="0" smtClean="0">
                <a:solidFill>
                  <a:schemeClr val="accent5"/>
                </a:solidFill>
              </a:rPr>
              <a:t>surtout s’il vient de périmer l’hiver ou le printemps suivant. Il faut qu’au moins 6 mois soient passés depuis le dernier renouvellement. C’est gratuit. </a:t>
            </a:r>
          </a:p>
          <a:p>
            <a:pPr marL="457200" indent="-457200" algn="just">
              <a:buFont typeface="+mj-lt"/>
              <a:buAutoNum type="arabicPeriod"/>
            </a:pPr>
            <a:r>
              <a:rPr lang="fr-FR" sz="2400" dirty="0" smtClean="0">
                <a:solidFill>
                  <a:schemeClr val="accent5"/>
                </a:solidFill>
              </a:rPr>
              <a:t>Dans le cas de départ des eaux grecques, au dernier port grec allez voir les gardes côtes et demandez-leur de tamponner un départ (</a:t>
            </a:r>
            <a:r>
              <a:rPr lang="el-GR" sz="2400" dirty="0" smtClean="0">
                <a:solidFill>
                  <a:schemeClr val="accent5"/>
                </a:solidFill>
              </a:rPr>
              <a:t>Απόπλου</a:t>
            </a:r>
            <a:r>
              <a:rPr lang="fr-FR" sz="2400" dirty="0" smtClean="0">
                <a:solidFill>
                  <a:schemeClr val="accent5"/>
                </a:solidFill>
              </a:rPr>
              <a:t> en grec) sur le DEKPA. Ainsi même si vous revenez dans x </a:t>
            </a:r>
            <a:r>
              <a:rPr lang="fr-FR" sz="2400" dirty="0" err="1" smtClean="0">
                <a:solidFill>
                  <a:schemeClr val="accent5"/>
                </a:solidFill>
              </a:rPr>
              <a:t>temp</a:t>
            </a:r>
            <a:r>
              <a:rPr lang="el-GR" sz="2400" dirty="0" smtClean="0">
                <a:solidFill>
                  <a:schemeClr val="accent5"/>
                </a:solidFill>
              </a:rPr>
              <a:t>σ</a:t>
            </a:r>
            <a:r>
              <a:rPr lang="fr-FR" sz="2400" dirty="0" smtClean="0">
                <a:solidFill>
                  <a:schemeClr val="accent5"/>
                </a:solidFill>
              </a:rPr>
              <a:t> vous n’aurez rien à justifier.</a:t>
            </a:r>
          </a:p>
          <a:p>
            <a:pPr marL="457200" indent="-457200" algn="just">
              <a:buFont typeface="+mj-lt"/>
              <a:buAutoNum type="arabicPeriod"/>
            </a:pPr>
            <a:r>
              <a:rPr lang="fr-FR" sz="2400" dirty="0" smtClean="0">
                <a:solidFill>
                  <a:schemeClr val="accent5"/>
                </a:solidFill>
              </a:rPr>
              <a:t>Le renouvellement du DEKPA peut être fait par une tierce personne, mais il faut lui avoir fait une procuration. Ca se fait aux KEP, (</a:t>
            </a:r>
            <a:r>
              <a:rPr lang="fr-FR" sz="2400" dirty="0" err="1" smtClean="0">
                <a:solidFill>
                  <a:schemeClr val="accent5"/>
                </a:solidFill>
              </a:rPr>
              <a:t>Κέντρο</a:t>
            </a:r>
            <a:r>
              <a:rPr lang="fr-FR" sz="2400" dirty="0" smtClean="0">
                <a:solidFill>
                  <a:schemeClr val="accent5"/>
                </a:solidFill>
              </a:rPr>
              <a:t> </a:t>
            </a:r>
            <a:r>
              <a:rPr lang="fr-FR" sz="2400" dirty="0" err="1" smtClean="0">
                <a:solidFill>
                  <a:schemeClr val="accent5"/>
                </a:solidFill>
              </a:rPr>
              <a:t>εξυ</a:t>
            </a:r>
            <a:r>
              <a:rPr lang="fr-FR" sz="2400" dirty="0" smtClean="0">
                <a:solidFill>
                  <a:schemeClr val="accent5"/>
                </a:solidFill>
              </a:rPr>
              <a:t>πηρέτησης πολιτών)</a:t>
            </a:r>
            <a:endParaRPr lang="fr-FR" sz="2400" dirty="0">
              <a:solidFill>
                <a:schemeClr val="accent5"/>
              </a:solidFill>
            </a:endParaRPr>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24</a:t>
            </a:fld>
            <a:endParaRPr lang="en-US"/>
          </a:p>
        </p:txBody>
      </p:sp>
      <p:cxnSp>
        <p:nvCxnSpPr>
          <p:cNvPr id="5" name="Connecteur droit 4"/>
          <p:cNvCxnSpPr/>
          <p:nvPr/>
        </p:nvCxnSpPr>
        <p:spPr>
          <a:xfrm flipV="1">
            <a:off x="1756881" y="160337"/>
            <a:ext cx="7150813" cy="619601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 name="Connecteur droit 5"/>
          <p:cNvCxnSpPr/>
          <p:nvPr/>
        </p:nvCxnSpPr>
        <p:spPr>
          <a:xfrm>
            <a:off x="472611" y="277402"/>
            <a:ext cx="10171416" cy="5969286"/>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4373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5198918" cy="884555"/>
          </a:xfrm>
        </p:spPr>
        <p:txBody>
          <a:bodyPr>
            <a:normAutofit fontScale="90000"/>
          </a:bodyPr>
          <a:lstStyle/>
          <a:p>
            <a:r>
              <a:rPr lang="fr-FR" dirty="0" smtClean="0">
                <a:solidFill>
                  <a:srgbClr val="0070C0"/>
                </a:solidFill>
              </a:rPr>
              <a:t>Votre entrée par l’Ouest</a:t>
            </a:r>
            <a:endParaRPr lang="en-US" dirty="0">
              <a:solidFill>
                <a:srgbClr val="0070C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5038" y="172257"/>
            <a:ext cx="5672360" cy="4254270"/>
          </a:xfrm>
          <a:prstGeom prst="rect">
            <a:avLst/>
          </a:prstGeom>
        </p:spPr>
      </p:pic>
      <p:sp>
        <p:nvSpPr>
          <p:cNvPr id="4" name="Flèche gauche 3"/>
          <p:cNvSpPr/>
          <p:nvPr/>
        </p:nvSpPr>
        <p:spPr>
          <a:xfrm>
            <a:off x="7935190" y="1361209"/>
            <a:ext cx="270163" cy="14547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Flèche gauche 4"/>
          <p:cNvSpPr/>
          <p:nvPr/>
        </p:nvSpPr>
        <p:spPr>
          <a:xfrm>
            <a:off x="7987145" y="2469572"/>
            <a:ext cx="270163" cy="14547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Flèche droite 5"/>
          <p:cNvSpPr/>
          <p:nvPr/>
        </p:nvSpPr>
        <p:spPr>
          <a:xfrm>
            <a:off x="7167129" y="2183129"/>
            <a:ext cx="420832" cy="23252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Flèche droite 6"/>
          <p:cNvSpPr/>
          <p:nvPr/>
        </p:nvSpPr>
        <p:spPr>
          <a:xfrm>
            <a:off x="8184571" y="3411450"/>
            <a:ext cx="420832" cy="23252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ZoneTexte 7"/>
          <p:cNvSpPr txBox="1"/>
          <p:nvPr/>
        </p:nvSpPr>
        <p:spPr>
          <a:xfrm>
            <a:off x="313650" y="1176543"/>
            <a:ext cx="5952068"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2400" dirty="0" smtClean="0"/>
              <a:t>Corfou, </a:t>
            </a:r>
            <a:r>
              <a:rPr lang="fr-FR" sz="2400" dirty="0" err="1" smtClean="0"/>
              <a:t>Preveza</a:t>
            </a:r>
            <a:r>
              <a:rPr lang="fr-FR" sz="2400" dirty="0" smtClean="0"/>
              <a:t>, </a:t>
            </a:r>
            <a:r>
              <a:rPr lang="fr-FR" sz="2400" dirty="0" err="1" smtClean="0"/>
              <a:t>Kefalonia</a:t>
            </a:r>
            <a:r>
              <a:rPr lang="fr-FR" sz="2400" dirty="0" smtClean="0"/>
              <a:t>, </a:t>
            </a:r>
            <a:r>
              <a:rPr lang="fr-FR" sz="2400" dirty="0" err="1" smtClean="0"/>
              <a:t>Zakinthos</a:t>
            </a:r>
            <a:r>
              <a:rPr lang="fr-FR" sz="2400" dirty="0" smtClean="0"/>
              <a:t>, Pylos,….</a:t>
            </a:r>
            <a:endParaRPr lang="en-US" sz="2400" dirty="0"/>
          </a:p>
        </p:txBody>
      </p:sp>
      <p:sp>
        <p:nvSpPr>
          <p:cNvPr id="9" name="ZoneTexte 8"/>
          <p:cNvSpPr txBox="1"/>
          <p:nvPr/>
        </p:nvSpPr>
        <p:spPr>
          <a:xfrm>
            <a:off x="83127" y="1784048"/>
            <a:ext cx="6857999" cy="1938992"/>
          </a:xfrm>
          <a:prstGeom prst="rect">
            <a:avLst/>
          </a:prstGeom>
          <a:noFill/>
        </p:spPr>
        <p:txBody>
          <a:bodyPr wrap="square" rtlCol="0">
            <a:spAutoFit/>
          </a:bodyPr>
          <a:lstStyle/>
          <a:p>
            <a:r>
              <a:rPr lang="fr-FR" sz="2400" dirty="0" smtClean="0">
                <a:solidFill>
                  <a:srgbClr val="0070C0"/>
                </a:solidFill>
              </a:rPr>
              <a:t>Vos interlocuteurs : </a:t>
            </a:r>
            <a:endParaRPr lang="el-GR" sz="2400" dirty="0" smtClean="0">
              <a:solidFill>
                <a:srgbClr val="0070C0"/>
              </a:solidFill>
            </a:endParaRPr>
          </a:p>
          <a:p>
            <a:pPr marL="800100" lvl="1" indent="-342900">
              <a:buFont typeface="Arial" panose="020B0604020202020204" pitchFamily="34" charset="0"/>
              <a:buChar char="•"/>
            </a:pPr>
            <a:r>
              <a:rPr lang="fr-FR" sz="2400" dirty="0" smtClean="0">
                <a:solidFill>
                  <a:srgbClr val="0070C0"/>
                </a:solidFill>
              </a:rPr>
              <a:t>Les gardes côtes (</a:t>
            </a:r>
            <a:r>
              <a:rPr lang="el-GR" sz="2400" dirty="0" smtClean="0">
                <a:solidFill>
                  <a:srgbClr val="0070C0"/>
                </a:solidFill>
              </a:rPr>
              <a:t>Λιμενικό σώμα)</a:t>
            </a:r>
            <a:endParaRPr lang="fr-FR" sz="2400" dirty="0" smtClean="0">
              <a:solidFill>
                <a:srgbClr val="0070C0"/>
              </a:solidFill>
            </a:endParaRPr>
          </a:p>
          <a:p>
            <a:pPr marL="800100" lvl="1" indent="-342900">
              <a:buFont typeface="Arial" panose="020B0604020202020204" pitchFamily="34" charset="0"/>
              <a:buChar char="•"/>
            </a:pPr>
            <a:r>
              <a:rPr lang="fr-FR" sz="2400" dirty="0" smtClean="0">
                <a:solidFill>
                  <a:srgbClr val="0070C0"/>
                </a:solidFill>
              </a:rPr>
              <a:t>Urgences</a:t>
            </a:r>
            <a:endParaRPr lang="el-GR" sz="2400" dirty="0" smtClean="0">
              <a:solidFill>
                <a:srgbClr val="0070C0"/>
              </a:solidFill>
            </a:endParaRPr>
          </a:p>
          <a:p>
            <a:pPr marL="1257300" lvl="2" indent="-342900">
              <a:buFont typeface="Arial" panose="020B0604020202020204" pitchFamily="34" charset="0"/>
              <a:buChar char="•"/>
            </a:pPr>
            <a:r>
              <a:rPr lang="fr-FR" sz="2400" dirty="0" smtClean="0">
                <a:solidFill>
                  <a:srgbClr val="0070C0"/>
                </a:solidFill>
              </a:rPr>
              <a:t>Téléphone 108 partout en Grèce</a:t>
            </a:r>
          </a:p>
          <a:p>
            <a:pPr marL="1257300" lvl="2" indent="-342900">
              <a:buFont typeface="Arial" panose="020B0604020202020204" pitchFamily="34" charset="0"/>
              <a:buChar char="•"/>
            </a:pPr>
            <a:r>
              <a:rPr lang="fr-FR" sz="2400" dirty="0" smtClean="0">
                <a:solidFill>
                  <a:srgbClr val="0070C0"/>
                </a:solidFill>
              </a:rPr>
              <a:t>VHF 16 Olympia radio </a:t>
            </a:r>
            <a:endParaRPr lang="en-US" sz="2400" dirty="0">
              <a:solidFill>
                <a:srgbClr val="0070C0"/>
              </a:solidFill>
            </a:endParaRPr>
          </a:p>
        </p:txBody>
      </p:sp>
      <p:sp>
        <p:nvSpPr>
          <p:cNvPr id="10" name="ZoneTexte 9"/>
          <p:cNvSpPr txBox="1"/>
          <p:nvPr/>
        </p:nvSpPr>
        <p:spPr>
          <a:xfrm>
            <a:off x="426026" y="4042064"/>
            <a:ext cx="5839691" cy="1477328"/>
          </a:xfrm>
          <a:prstGeom prst="rect">
            <a:avLst/>
          </a:prstGeom>
          <a:noFill/>
        </p:spPr>
        <p:txBody>
          <a:bodyPr wrap="square" rtlCol="0">
            <a:spAutoFit/>
          </a:bodyPr>
          <a:lstStyle/>
          <a:p>
            <a:r>
              <a:rPr lang="fr-FR" dirty="0" smtClean="0">
                <a:solidFill>
                  <a:srgbClr val="0070C0"/>
                </a:solidFill>
              </a:rPr>
              <a:t>A votre arrivée dans un port d’entrée :</a:t>
            </a:r>
          </a:p>
          <a:p>
            <a:pPr marL="342900" indent="-342900">
              <a:buFont typeface="+mj-lt"/>
              <a:buAutoNum type="arabicPeriod"/>
            </a:pPr>
            <a:r>
              <a:rPr lang="fr-FR" dirty="0" smtClean="0">
                <a:solidFill>
                  <a:srgbClr val="0070C0"/>
                </a:solidFill>
              </a:rPr>
              <a:t>Se présenter au bureau des gardes côtes</a:t>
            </a:r>
          </a:p>
          <a:p>
            <a:pPr marL="342900" indent="-342900">
              <a:buFont typeface="+mj-lt"/>
              <a:buAutoNum type="arabicPeriod"/>
            </a:pPr>
            <a:r>
              <a:rPr lang="fr-FR" dirty="0" smtClean="0">
                <a:solidFill>
                  <a:srgbClr val="0070C0"/>
                </a:solidFill>
              </a:rPr>
              <a:t>Payez le droit d’entrée au pays 15 Euros</a:t>
            </a:r>
          </a:p>
          <a:p>
            <a:pPr marL="342900" indent="-342900">
              <a:buFont typeface="+mj-lt"/>
              <a:buAutoNum type="arabicPeriod"/>
            </a:pPr>
            <a:r>
              <a:rPr lang="en-US" dirty="0" err="1" smtClean="0">
                <a:solidFill>
                  <a:srgbClr val="0070C0"/>
                </a:solidFill>
              </a:rPr>
              <a:t>Montrez</a:t>
            </a:r>
            <a:r>
              <a:rPr lang="en-US" dirty="0" smtClean="0">
                <a:solidFill>
                  <a:srgbClr val="0070C0"/>
                </a:solidFill>
              </a:rPr>
              <a:t> le </a:t>
            </a:r>
            <a:r>
              <a:rPr lang="en-US" dirty="0" err="1" smtClean="0">
                <a:solidFill>
                  <a:srgbClr val="0070C0"/>
                </a:solidFill>
              </a:rPr>
              <a:t>paiement</a:t>
            </a:r>
            <a:r>
              <a:rPr lang="en-US" dirty="0" smtClean="0">
                <a:solidFill>
                  <a:srgbClr val="0070C0"/>
                </a:solidFill>
              </a:rPr>
              <a:t> de la </a:t>
            </a:r>
            <a:r>
              <a:rPr lang="en-US" dirty="0" err="1" smtClean="0">
                <a:solidFill>
                  <a:srgbClr val="0070C0"/>
                </a:solidFill>
              </a:rPr>
              <a:t>taxe</a:t>
            </a:r>
            <a:r>
              <a:rPr lang="en-US" dirty="0" smtClean="0">
                <a:solidFill>
                  <a:srgbClr val="0070C0"/>
                </a:solidFill>
              </a:rPr>
              <a:t> TEPAI</a:t>
            </a:r>
            <a:endParaRPr lang="fr-FR" dirty="0" smtClean="0">
              <a:solidFill>
                <a:srgbClr val="0070C0"/>
              </a:solidFill>
            </a:endParaRPr>
          </a:p>
          <a:p>
            <a:pPr marL="342900" indent="-342900">
              <a:buFont typeface="+mj-lt"/>
              <a:buAutoNum type="arabicPeriod"/>
            </a:pPr>
            <a:r>
              <a:rPr lang="fr-FR" strike="sngStrike" dirty="0" smtClean="0">
                <a:solidFill>
                  <a:srgbClr val="0070C0"/>
                </a:solidFill>
              </a:rPr>
              <a:t>Demander le DEKPA</a:t>
            </a:r>
            <a:r>
              <a:rPr lang="fr-FR" baseline="30000" dirty="0" smtClean="0">
                <a:solidFill>
                  <a:srgbClr val="0070C0"/>
                </a:solidFill>
              </a:rPr>
              <a:t>1</a:t>
            </a:r>
            <a:endParaRPr lang="en-US" baseline="30000" dirty="0">
              <a:solidFill>
                <a:srgbClr val="0070C0"/>
              </a:solidFill>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987" y="3723040"/>
            <a:ext cx="3560617" cy="2670462"/>
          </a:xfrm>
          <a:prstGeom prst="rect">
            <a:avLst/>
          </a:prstGeom>
        </p:spPr>
      </p:pic>
      <p:pic>
        <p:nvPicPr>
          <p:cNvPr id="1026" name="Picture 2" descr="http://www.hcg.gr/hcg3/app/stoles/aa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754" y="4211090"/>
            <a:ext cx="997668" cy="2452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cg.gr/hcg3/app/stoles/ga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087" y="1988097"/>
            <a:ext cx="1091639" cy="28467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hcg.gr/hcg3/app/stoles/thireo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4245" y="3325955"/>
            <a:ext cx="952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732520" y="5840730"/>
            <a:ext cx="3223084" cy="369332"/>
          </a:xfrm>
          <a:prstGeom prst="rect">
            <a:avLst/>
          </a:prstGeom>
          <a:noFill/>
        </p:spPr>
        <p:txBody>
          <a:bodyPr wrap="square" rtlCol="0">
            <a:spAutoFit/>
          </a:bodyPr>
          <a:lstStyle/>
          <a:p>
            <a:r>
              <a:rPr lang="fr-FR" dirty="0" smtClean="0">
                <a:solidFill>
                  <a:schemeClr val="bg1"/>
                </a:solidFill>
              </a:rPr>
              <a:t>Phare d’</a:t>
            </a:r>
            <a:r>
              <a:rPr lang="fr-FR" dirty="0" err="1" smtClean="0">
                <a:solidFill>
                  <a:schemeClr val="bg1"/>
                </a:solidFill>
              </a:rPr>
              <a:t>atterissage</a:t>
            </a:r>
            <a:r>
              <a:rPr lang="fr-FR" dirty="0" smtClean="0">
                <a:solidFill>
                  <a:schemeClr val="bg1"/>
                </a:solidFill>
              </a:rPr>
              <a:t> </a:t>
            </a:r>
            <a:r>
              <a:rPr lang="fr-FR" dirty="0" err="1" smtClean="0">
                <a:solidFill>
                  <a:schemeClr val="bg1"/>
                </a:solidFill>
              </a:rPr>
              <a:t>Kefalonia</a:t>
            </a:r>
            <a:endParaRPr lang="en-US" dirty="0">
              <a:solidFill>
                <a:schemeClr val="bg1"/>
              </a:solidFill>
            </a:endParaRPr>
          </a:p>
        </p:txBody>
      </p:sp>
      <p:sp>
        <p:nvSpPr>
          <p:cNvPr id="11" name="Espace réservé du numéro de diapositive 10"/>
          <p:cNvSpPr>
            <a:spLocks noGrp="1"/>
          </p:cNvSpPr>
          <p:nvPr>
            <p:ph type="sldNum" sz="quarter" idx="12"/>
          </p:nvPr>
        </p:nvSpPr>
        <p:spPr/>
        <p:txBody>
          <a:bodyPr/>
          <a:lstStyle/>
          <a:p>
            <a:fld id="{89996DA2-90E5-4E6E-94DC-C5216CDEFD3A}" type="slidenum">
              <a:rPr lang="en-US" smtClean="0"/>
              <a:t>3</a:t>
            </a:fld>
            <a:endParaRPr lang="en-US"/>
          </a:p>
        </p:txBody>
      </p:sp>
      <p:sp>
        <p:nvSpPr>
          <p:cNvPr id="14" name="ZoneTexte 13"/>
          <p:cNvSpPr txBox="1"/>
          <p:nvPr/>
        </p:nvSpPr>
        <p:spPr>
          <a:xfrm>
            <a:off x="626724" y="5917915"/>
            <a:ext cx="3441842" cy="6463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baseline="30000" dirty="0" smtClean="0"/>
              <a:t>1</a:t>
            </a:r>
            <a:r>
              <a:rPr lang="fr-FR" dirty="0" smtClean="0"/>
              <a:t>Le DEKPA c’est du passé !! Plus besoin depuis le 19 avril 2020</a:t>
            </a:r>
            <a:endParaRPr lang="fr-FR" dirty="0"/>
          </a:p>
        </p:txBody>
      </p:sp>
      <p:sp>
        <p:nvSpPr>
          <p:cNvPr id="15" name="Flèche courbée vers la droite 14"/>
          <p:cNvSpPr/>
          <p:nvPr/>
        </p:nvSpPr>
        <p:spPr>
          <a:xfrm>
            <a:off x="129184" y="5116530"/>
            <a:ext cx="497540" cy="8938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22597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5"/>
                </a:solidFill>
              </a:rPr>
              <a:t>Vos documents à bord ! </a:t>
            </a:r>
            <a:r>
              <a:rPr lang="fr-FR" sz="2000" i="1" dirty="0" smtClean="0">
                <a:solidFill>
                  <a:schemeClr val="accent5"/>
                </a:solidFill>
              </a:rPr>
              <a:t>(citoyens UE)</a:t>
            </a:r>
            <a:br>
              <a:rPr lang="fr-FR" sz="2000" i="1" dirty="0" smtClean="0">
                <a:solidFill>
                  <a:schemeClr val="accent5"/>
                </a:solidFill>
              </a:rPr>
            </a:br>
            <a:r>
              <a:rPr lang="fr-FR" sz="2000" i="1" dirty="0" smtClean="0">
                <a:solidFill>
                  <a:schemeClr val="accent5"/>
                </a:solidFill>
              </a:rPr>
              <a:t>Peuvent être exigés par les gardes cotes !</a:t>
            </a:r>
            <a:endParaRPr lang="fr-FR" sz="2000" i="1" dirty="0">
              <a:solidFill>
                <a:schemeClr val="accent5"/>
              </a:solidFill>
            </a:endParaRPr>
          </a:p>
        </p:txBody>
      </p:sp>
      <p:sp>
        <p:nvSpPr>
          <p:cNvPr id="3" name="Espace réservé du contenu 2"/>
          <p:cNvSpPr>
            <a:spLocks noGrp="1"/>
          </p:cNvSpPr>
          <p:nvPr>
            <p:ph idx="1"/>
          </p:nvPr>
        </p:nvSpPr>
        <p:spPr/>
        <p:txBody>
          <a:bodyPr>
            <a:normAutofit fontScale="85000" lnSpcReduction="20000"/>
          </a:bodyPr>
          <a:lstStyle/>
          <a:p>
            <a:pPr marL="514350" indent="-514350">
              <a:buFont typeface="+mj-lt"/>
              <a:buAutoNum type="arabicPeriod"/>
            </a:pPr>
            <a:r>
              <a:rPr lang="fr-FR" dirty="0" smtClean="0">
                <a:solidFill>
                  <a:srgbClr val="0070C0"/>
                </a:solidFill>
              </a:rPr>
              <a:t>Acte de francisation</a:t>
            </a:r>
          </a:p>
          <a:p>
            <a:pPr marL="514350" indent="-514350">
              <a:buFont typeface="+mj-lt"/>
              <a:buAutoNum type="arabicPeriod"/>
            </a:pPr>
            <a:r>
              <a:rPr lang="fr-FR" dirty="0" smtClean="0">
                <a:solidFill>
                  <a:srgbClr val="0070C0"/>
                </a:solidFill>
              </a:rPr>
              <a:t>Attestation d’assurance. </a:t>
            </a:r>
          </a:p>
          <a:p>
            <a:pPr lvl="1"/>
            <a:r>
              <a:rPr lang="fr-FR" dirty="0" smtClean="0">
                <a:solidFill>
                  <a:srgbClr val="0070C0"/>
                </a:solidFill>
              </a:rPr>
              <a:t>Doit mentionner, en grec ou anglais, que la responsabilité civile couvre la couverture prévue par la loi 4926/2022.</a:t>
            </a:r>
          </a:p>
          <a:p>
            <a:pPr lvl="2"/>
            <a:r>
              <a:rPr lang="fr-FR" sz="1900" dirty="0" smtClean="0">
                <a:solidFill>
                  <a:srgbClr val="0070C0"/>
                </a:solidFill>
              </a:rPr>
              <a:t>Décès 150000€/passager, et 700000€/événement </a:t>
            </a:r>
          </a:p>
          <a:p>
            <a:pPr lvl="2"/>
            <a:r>
              <a:rPr lang="fr-FR" sz="1900" dirty="0" smtClean="0">
                <a:solidFill>
                  <a:srgbClr val="0070C0"/>
                </a:solidFill>
              </a:rPr>
              <a:t>Dégâts matériels 150000€</a:t>
            </a:r>
          </a:p>
          <a:p>
            <a:pPr lvl="2"/>
            <a:r>
              <a:rPr lang="fr-FR" sz="1900" dirty="0" smtClean="0">
                <a:solidFill>
                  <a:srgbClr val="0070C0"/>
                </a:solidFill>
              </a:rPr>
              <a:t>Pollution maritime 150000€</a:t>
            </a:r>
          </a:p>
          <a:p>
            <a:pPr marL="514350" indent="-514350">
              <a:buFont typeface="+mj-lt"/>
              <a:buAutoNum type="arabicPeriod"/>
            </a:pPr>
            <a:r>
              <a:rPr lang="fr-FR" dirty="0" smtClean="0">
                <a:solidFill>
                  <a:srgbClr val="0070C0"/>
                </a:solidFill>
              </a:rPr>
              <a:t>Permis bateau pour le skipper</a:t>
            </a:r>
          </a:p>
          <a:p>
            <a:pPr lvl="1"/>
            <a:r>
              <a:rPr lang="fr-FR" dirty="0" smtClean="0">
                <a:solidFill>
                  <a:srgbClr val="0070C0"/>
                </a:solidFill>
              </a:rPr>
              <a:t>Permis côtier, hauturier, bateau moteur, permis lac (pour les suisses !)</a:t>
            </a:r>
          </a:p>
          <a:p>
            <a:pPr lvl="1"/>
            <a:r>
              <a:rPr lang="fr-FR" dirty="0" smtClean="0">
                <a:solidFill>
                  <a:srgbClr val="0070C0"/>
                </a:solidFill>
              </a:rPr>
              <a:t>Alternative si rien : Remplir déclaration sur l’honneur qu’en France ceci n’est pas obligatoire et vous n’en avez pas, mais vous avez une grande expérience maritime. </a:t>
            </a:r>
          </a:p>
          <a:p>
            <a:pPr marL="514350" indent="-514350">
              <a:buFont typeface="+mj-lt"/>
              <a:buAutoNum type="arabicPeriod"/>
            </a:pPr>
            <a:r>
              <a:rPr lang="fr-FR" dirty="0" smtClean="0">
                <a:solidFill>
                  <a:srgbClr val="0070C0"/>
                </a:solidFill>
              </a:rPr>
              <a:t>Carte d’identité / passeport</a:t>
            </a:r>
          </a:p>
          <a:p>
            <a:pPr marL="514350" indent="-514350">
              <a:buFont typeface="+mj-lt"/>
              <a:buAutoNum type="arabicPeriod"/>
            </a:pPr>
            <a:r>
              <a:rPr lang="fr-FR" dirty="0" smtClean="0">
                <a:solidFill>
                  <a:srgbClr val="0070C0"/>
                </a:solidFill>
              </a:rPr>
              <a:t>Reçu du paiement de la  taxe TEPAI (TEPAΗ)</a:t>
            </a:r>
          </a:p>
          <a:p>
            <a:pPr marL="514350" indent="-514350">
              <a:buFont typeface="+mj-lt"/>
              <a:buAutoNum type="arabicPeriod"/>
            </a:pPr>
            <a:r>
              <a:rPr lang="fr-FR" dirty="0" smtClean="0">
                <a:solidFill>
                  <a:srgbClr val="0070C0"/>
                </a:solidFill>
              </a:rPr>
              <a:t>Liste d’</a:t>
            </a:r>
            <a:r>
              <a:rPr lang="fr-FR" dirty="0">
                <a:solidFill>
                  <a:srgbClr val="0070C0"/>
                </a:solidFill>
              </a:rPr>
              <a:t>é</a:t>
            </a:r>
            <a:r>
              <a:rPr lang="fr-FR" dirty="0" smtClean="0">
                <a:solidFill>
                  <a:srgbClr val="0070C0"/>
                </a:solidFill>
              </a:rPr>
              <a:t>quipage (Nom/Prénom/Sexe/date de naissance) sur papier libre.</a:t>
            </a:r>
          </a:p>
          <a:p>
            <a:endParaRPr lang="fr-FR" dirty="0"/>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4</a:t>
            </a:fld>
            <a:endParaRPr lang="en-US"/>
          </a:p>
        </p:txBody>
      </p:sp>
      <p:pic>
        <p:nvPicPr>
          <p:cNvPr id="6" name="Image 5"/>
          <p:cNvPicPr>
            <a:picLocks noChangeAspect="1"/>
          </p:cNvPicPr>
          <p:nvPr/>
        </p:nvPicPr>
        <p:blipFill>
          <a:blip r:embed="rId2"/>
          <a:stretch>
            <a:fillRect/>
          </a:stretch>
        </p:blipFill>
        <p:spPr>
          <a:xfrm>
            <a:off x="6276975" y="2968341"/>
            <a:ext cx="5915025" cy="1032954"/>
          </a:xfrm>
          <a:prstGeom prst="rect">
            <a:avLst/>
          </a:prstGeom>
        </p:spPr>
      </p:pic>
    </p:spTree>
    <p:extLst>
      <p:ext uri="{BB962C8B-B14F-4D97-AF65-F5344CB8AC3E}">
        <p14:creationId xmlns:p14="http://schemas.microsoft.com/office/powerpoint/2010/main" val="224652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480" y="137161"/>
            <a:ext cx="11069320" cy="891540"/>
          </a:xfrm>
        </p:spPr>
        <p:txBody>
          <a:bodyPr>
            <a:normAutofit fontScale="90000"/>
          </a:bodyPr>
          <a:lstStyle/>
          <a:p>
            <a:pPr algn="ctr"/>
            <a:r>
              <a:rPr lang="fr-FR" i="1" dirty="0">
                <a:solidFill>
                  <a:srgbClr val="FF0000"/>
                </a:solidFill>
              </a:rPr>
              <a:t>L</a:t>
            </a:r>
            <a:r>
              <a:rPr lang="fr-FR" i="1" dirty="0" smtClean="0">
                <a:solidFill>
                  <a:srgbClr val="FF0000"/>
                </a:solidFill>
              </a:rPr>
              <a:t>a taxe sur les bateaux de plaisance et professionnels </a:t>
            </a:r>
            <a:br>
              <a:rPr lang="fr-FR" i="1" dirty="0" smtClean="0">
                <a:solidFill>
                  <a:srgbClr val="FF0000"/>
                </a:solidFill>
              </a:rPr>
            </a:br>
            <a:r>
              <a:rPr lang="el-GR" sz="2700" i="1" dirty="0" smtClean="0">
                <a:solidFill>
                  <a:srgbClr val="FF0000"/>
                </a:solidFill>
              </a:rPr>
              <a:t>ΤΕ.Π.Α.Η</a:t>
            </a:r>
            <a:r>
              <a:rPr lang="fr-FR" sz="2700" i="1" dirty="0" smtClean="0">
                <a:solidFill>
                  <a:srgbClr val="FF0000"/>
                </a:solidFill>
              </a:rPr>
              <a:t> (TEPAI)</a:t>
            </a:r>
            <a:endParaRPr lang="en-US" sz="2700" dirty="0"/>
          </a:p>
        </p:txBody>
      </p:sp>
      <p:sp>
        <p:nvSpPr>
          <p:cNvPr id="3" name="Espace réservé du contenu 2"/>
          <p:cNvSpPr>
            <a:spLocks noGrp="1"/>
          </p:cNvSpPr>
          <p:nvPr>
            <p:ph idx="1"/>
          </p:nvPr>
        </p:nvSpPr>
        <p:spPr>
          <a:xfrm>
            <a:off x="171449" y="1028701"/>
            <a:ext cx="11902017" cy="5148262"/>
          </a:xfrm>
        </p:spPr>
        <p:txBody>
          <a:bodyPr>
            <a:normAutofit lnSpcReduction="10000"/>
          </a:bodyPr>
          <a:lstStyle/>
          <a:p>
            <a:r>
              <a:rPr lang="fr-FR" dirty="0" smtClean="0">
                <a:solidFill>
                  <a:srgbClr val="0070C0"/>
                </a:solidFill>
              </a:rPr>
              <a:t>Loi initiale qui instaure la taxe votée en novembre 2013 mais jamais appliquée. </a:t>
            </a:r>
            <a:r>
              <a:rPr lang="fr-FR" sz="1300" dirty="0" smtClean="0">
                <a:solidFill>
                  <a:srgbClr val="0070C0"/>
                </a:solidFill>
              </a:rPr>
              <a:t>http://www.nokta-yachting.com/menu-left/lactualite/detail/?no_cache=1&amp;tx_ttnews%5Btt_news%5D=914&amp;cHash=3649fa851933d86e15bc5e2d95a5b55e</a:t>
            </a:r>
          </a:p>
          <a:p>
            <a:r>
              <a:rPr lang="fr-FR" dirty="0" smtClean="0">
                <a:solidFill>
                  <a:srgbClr val="0070C0"/>
                </a:solidFill>
              </a:rPr>
              <a:t>Loi sur le nouveau DEKPA et autres en avril 2014 </a:t>
            </a:r>
            <a:r>
              <a:rPr lang="fr-FR" sz="1600" i="1" dirty="0" smtClean="0">
                <a:solidFill>
                  <a:srgbClr val="0070C0"/>
                </a:solidFill>
              </a:rPr>
              <a:t>(Base des données de tous les navires)</a:t>
            </a:r>
          </a:p>
          <a:p>
            <a:r>
              <a:rPr lang="fr-FR" dirty="0" smtClean="0">
                <a:solidFill>
                  <a:srgbClr val="0070C0"/>
                </a:solidFill>
              </a:rPr>
              <a:t>Modification de la loi initiale de 2013 sur la taxe de séjour et navigation novembre 2017  </a:t>
            </a:r>
            <a:r>
              <a:rPr lang="fr-FR" sz="1100" i="1" dirty="0" smtClean="0">
                <a:solidFill>
                  <a:srgbClr val="0070C0"/>
                </a:solidFill>
              </a:rPr>
              <a:t>(4504/2017, article 85)</a:t>
            </a:r>
          </a:p>
          <a:p>
            <a:pPr lvl="1"/>
            <a:r>
              <a:rPr lang="fr-FR" dirty="0" smtClean="0">
                <a:solidFill>
                  <a:srgbClr val="0070C0"/>
                </a:solidFill>
              </a:rPr>
              <a:t>Montant de la taxe, le prix par MOIS est fonction de la longueur du bateau :</a:t>
            </a:r>
          </a:p>
          <a:p>
            <a:pPr marL="1371600" lvl="3" indent="0">
              <a:buNone/>
            </a:pPr>
            <a:r>
              <a:rPr lang="fr-FR" sz="2400" dirty="0">
                <a:solidFill>
                  <a:srgbClr val="0070C0"/>
                </a:solidFill>
              </a:rPr>
              <a:t>De 7-8m 16€ / mois</a:t>
            </a:r>
            <a:br>
              <a:rPr lang="fr-FR" sz="2400" dirty="0">
                <a:solidFill>
                  <a:srgbClr val="0070C0"/>
                </a:solidFill>
              </a:rPr>
            </a:br>
            <a:r>
              <a:rPr lang="fr-FR" sz="2400" dirty="0">
                <a:solidFill>
                  <a:srgbClr val="0070C0"/>
                </a:solidFill>
              </a:rPr>
              <a:t>De 8-10m 25€ / mois</a:t>
            </a:r>
            <a:br>
              <a:rPr lang="fr-FR" sz="2400" dirty="0">
                <a:solidFill>
                  <a:srgbClr val="0070C0"/>
                </a:solidFill>
              </a:rPr>
            </a:br>
            <a:r>
              <a:rPr lang="fr-FR" sz="2400" dirty="0">
                <a:solidFill>
                  <a:srgbClr val="0070C0"/>
                </a:solidFill>
              </a:rPr>
              <a:t>De 10-12m 33€ / mois</a:t>
            </a:r>
            <a:br>
              <a:rPr lang="fr-FR" sz="2400" dirty="0">
                <a:solidFill>
                  <a:srgbClr val="0070C0"/>
                </a:solidFill>
              </a:rPr>
            </a:br>
            <a:r>
              <a:rPr lang="fr-FR" sz="2400" dirty="0">
                <a:solidFill>
                  <a:srgbClr val="0070C0"/>
                </a:solidFill>
              </a:rPr>
              <a:t>Pour &gt; 12m 8€/m/mois et possibilité de 20% de réduction si séjour de 12 mois. </a:t>
            </a:r>
          </a:p>
          <a:p>
            <a:pPr lvl="2"/>
            <a:r>
              <a:rPr lang="fr-FR" sz="2400" dirty="0">
                <a:solidFill>
                  <a:srgbClr val="0070C0"/>
                </a:solidFill>
              </a:rPr>
              <a:t>Pour un paiement anticipé de 12 mois 10% de réduction. (paiement en décembre de l’année précédente)</a:t>
            </a:r>
          </a:p>
          <a:p>
            <a:pPr lvl="2"/>
            <a:r>
              <a:rPr lang="fr-FR" sz="2400" dirty="0">
                <a:solidFill>
                  <a:srgbClr val="0070C0"/>
                </a:solidFill>
              </a:rPr>
              <a:t>Pas exigée si le bateau est immobilisé, ex: hivernage à sec, ou dans l’eau mais dépôt des documents du bateau auprès des gardes cotes</a:t>
            </a:r>
          </a:p>
          <a:p>
            <a:pPr lvl="1"/>
            <a:endParaRPr lang="en-US" dirty="0"/>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5</a:t>
            </a:fld>
            <a:endParaRPr lang="en-US"/>
          </a:p>
        </p:txBody>
      </p:sp>
    </p:spTree>
    <p:extLst>
      <p:ext uri="{BB962C8B-B14F-4D97-AF65-F5344CB8AC3E}">
        <p14:creationId xmlns:p14="http://schemas.microsoft.com/office/powerpoint/2010/main" val="3995622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00004"/>
          </a:xfrm>
        </p:spPr>
        <p:txBody>
          <a:bodyPr/>
          <a:lstStyle/>
          <a:p>
            <a:r>
              <a:rPr lang="fr-FR" u="sng" dirty="0" err="1" smtClean="0">
                <a:solidFill>
                  <a:schemeClr val="accent5"/>
                </a:solidFill>
              </a:rPr>
              <a:t>eTEPAI</a:t>
            </a:r>
            <a:r>
              <a:rPr lang="fr-FR" u="sng" dirty="0" smtClean="0">
                <a:solidFill>
                  <a:schemeClr val="accent5"/>
                </a:solidFill>
              </a:rPr>
              <a:t> mode d’emploi</a:t>
            </a:r>
            <a:endParaRPr lang="fr-FR" u="sng" dirty="0">
              <a:solidFill>
                <a:schemeClr val="accent5"/>
              </a:solidFill>
            </a:endParaRPr>
          </a:p>
        </p:txBody>
      </p:sp>
      <p:sp>
        <p:nvSpPr>
          <p:cNvPr id="3" name="Espace réservé du contenu 2"/>
          <p:cNvSpPr>
            <a:spLocks noGrp="1"/>
          </p:cNvSpPr>
          <p:nvPr>
            <p:ph idx="1"/>
          </p:nvPr>
        </p:nvSpPr>
        <p:spPr>
          <a:xfrm>
            <a:off x="838200" y="1265128"/>
            <a:ext cx="10622280" cy="5161797"/>
          </a:xfrm>
        </p:spPr>
        <p:txBody>
          <a:bodyPr>
            <a:noAutofit/>
          </a:bodyPr>
          <a:lstStyle/>
          <a:p>
            <a:pPr marL="0" indent="0">
              <a:buNone/>
            </a:pPr>
            <a:r>
              <a:rPr lang="fr-FR" sz="1400" dirty="0">
                <a:solidFill>
                  <a:schemeClr val="accent5"/>
                </a:solidFill>
              </a:rPr>
              <a:t>L’application </a:t>
            </a:r>
            <a:r>
              <a:rPr lang="fr-FR" sz="1400" dirty="0" err="1">
                <a:solidFill>
                  <a:schemeClr val="accent5"/>
                </a:solidFill>
              </a:rPr>
              <a:t>eTEPAI</a:t>
            </a:r>
            <a:r>
              <a:rPr lang="fr-FR" sz="1400" dirty="0">
                <a:solidFill>
                  <a:schemeClr val="accent5"/>
                </a:solidFill>
              </a:rPr>
              <a:t> est en ligne depuis le 9 Mai 2019. </a:t>
            </a:r>
            <a:r>
              <a:rPr lang="fr-FR" sz="1400" dirty="0" smtClean="0">
                <a:solidFill>
                  <a:schemeClr val="accent5"/>
                </a:solidFill>
              </a:rPr>
              <a:t> La procédure pour payer la TEPAI </a:t>
            </a:r>
            <a:r>
              <a:rPr lang="fr-FR" sz="1400" dirty="0">
                <a:solidFill>
                  <a:schemeClr val="accent5"/>
                </a:solidFill>
              </a:rPr>
              <a:t>prend moins de 10 minutes. A priori c’est plus facile sur un PC avec un navigateur </a:t>
            </a:r>
            <a:r>
              <a:rPr lang="fr-FR" sz="1400" dirty="0" err="1">
                <a:solidFill>
                  <a:schemeClr val="accent5"/>
                </a:solidFill>
              </a:rPr>
              <a:t>Edge</a:t>
            </a:r>
            <a:r>
              <a:rPr lang="fr-FR" sz="1400" dirty="0">
                <a:solidFill>
                  <a:schemeClr val="accent5"/>
                </a:solidFill>
              </a:rPr>
              <a:t> ou Firefox que sur un téléphone </a:t>
            </a:r>
            <a:r>
              <a:rPr lang="fr-FR" sz="1400" dirty="0" err="1">
                <a:solidFill>
                  <a:schemeClr val="accent5"/>
                </a:solidFill>
              </a:rPr>
              <a:t>Androide</a:t>
            </a:r>
            <a:r>
              <a:rPr lang="fr-FR" sz="1400" dirty="0">
                <a:solidFill>
                  <a:schemeClr val="accent5"/>
                </a:solidFill>
              </a:rPr>
              <a:t> ou </a:t>
            </a:r>
            <a:r>
              <a:rPr lang="fr-FR" sz="1400" dirty="0" smtClean="0">
                <a:solidFill>
                  <a:schemeClr val="accent5"/>
                </a:solidFill>
              </a:rPr>
              <a:t>IPhone.</a:t>
            </a:r>
          </a:p>
          <a:p>
            <a:pPr marL="0" indent="0">
              <a:buNone/>
            </a:pPr>
            <a:r>
              <a:rPr lang="fr-FR" sz="1400" dirty="0" smtClean="0">
                <a:solidFill>
                  <a:schemeClr val="accent5"/>
                </a:solidFill>
              </a:rPr>
              <a:t>Voilà </a:t>
            </a:r>
            <a:r>
              <a:rPr lang="fr-FR" sz="1400" dirty="0">
                <a:solidFill>
                  <a:schemeClr val="accent5"/>
                </a:solidFill>
              </a:rPr>
              <a:t>les étapes et les erreurs les plus communes qu’on fait.</a:t>
            </a:r>
          </a:p>
          <a:p>
            <a:pPr>
              <a:buFont typeface="Wingdings" panose="05000000000000000000" pitchFamily="2" charset="2"/>
              <a:buChar char="Ø"/>
            </a:pPr>
            <a:r>
              <a:rPr lang="fr-FR" sz="1600" b="1" dirty="0">
                <a:solidFill>
                  <a:schemeClr val="accent5"/>
                </a:solidFill>
              </a:rPr>
              <a:t>S’enregistrer</a:t>
            </a:r>
            <a:r>
              <a:rPr lang="fr-FR" sz="1600" dirty="0">
                <a:solidFill>
                  <a:schemeClr val="accent5"/>
                </a:solidFill>
              </a:rPr>
              <a:t>. </a:t>
            </a:r>
            <a:r>
              <a:rPr lang="fr-FR" sz="1400" dirty="0">
                <a:solidFill>
                  <a:schemeClr val="accent5"/>
                </a:solidFill>
              </a:rPr>
              <a:t>Cliquez ici </a:t>
            </a:r>
            <a:r>
              <a:rPr lang="fr-FR" sz="1400" dirty="0">
                <a:solidFill>
                  <a:schemeClr val="accent5"/>
                </a:solidFill>
                <a:hlinkClick r:id="rId2"/>
              </a:rPr>
              <a:t>https://www1.aade.gr/aadeapps2/etepai/</a:t>
            </a:r>
            <a:r>
              <a:rPr lang="fr-FR" sz="1400" dirty="0">
                <a:solidFill>
                  <a:schemeClr val="accent5"/>
                </a:solidFill>
              </a:rPr>
              <a:t>, choisir le drapeau anglais en haut à droite et REGISTER. Donnez un email, un mot de passe et le numéro de votre carte d’identité ou passeport (</a:t>
            </a:r>
            <a:r>
              <a:rPr lang="fr-FR" sz="1400" b="1" i="1" dirty="0">
                <a:solidFill>
                  <a:schemeClr val="accent5"/>
                </a:solidFill>
              </a:rPr>
              <a:t>Documentation </a:t>
            </a:r>
            <a:r>
              <a:rPr lang="fr-FR" sz="1400" b="1" i="1" dirty="0" err="1">
                <a:solidFill>
                  <a:schemeClr val="accent5"/>
                </a:solidFill>
              </a:rPr>
              <a:t>number</a:t>
            </a:r>
            <a:r>
              <a:rPr lang="fr-FR" sz="1400" dirty="0">
                <a:solidFill>
                  <a:schemeClr val="accent5"/>
                </a:solidFill>
              </a:rPr>
              <a:t>) et REGISTER. Vous recevrez un mail pour valider votre compte en cliquant sur ‘HERE’. Quand vous l’aurez fait </a:t>
            </a:r>
            <a:r>
              <a:rPr lang="fr-FR" sz="1400" dirty="0" smtClean="0">
                <a:solidFill>
                  <a:schemeClr val="accent5"/>
                </a:solidFill>
              </a:rPr>
              <a:t>si vous </a:t>
            </a:r>
            <a:r>
              <a:rPr lang="fr-FR" sz="1400" dirty="0">
                <a:solidFill>
                  <a:schemeClr val="accent5"/>
                </a:solidFill>
              </a:rPr>
              <a:t>obtenez une page blanche !! </a:t>
            </a:r>
            <a:r>
              <a:rPr lang="fr-FR" sz="1400" dirty="0" smtClean="0">
                <a:solidFill>
                  <a:schemeClr val="accent5"/>
                </a:solidFill>
              </a:rPr>
              <a:t>ceci </a:t>
            </a:r>
            <a:r>
              <a:rPr lang="fr-FR" sz="1400" dirty="0">
                <a:solidFill>
                  <a:schemeClr val="accent5"/>
                </a:solidFill>
              </a:rPr>
              <a:t>est déroutant. En réalité votre compte est activé et vous pouvez passer à l’étape suivante.</a:t>
            </a:r>
          </a:p>
          <a:p>
            <a:pPr>
              <a:buFont typeface="Wingdings" panose="05000000000000000000" pitchFamily="2" charset="2"/>
              <a:buChar char="Ø"/>
            </a:pPr>
            <a:r>
              <a:rPr lang="fr-FR" sz="1600" b="1" dirty="0">
                <a:solidFill>
                  <a:schemeClr val="accent5"/>
                </a:solidFill>
              </a:rPr>
              <a:t>Faire sa demande des mois à flots</a:t>
            </a:r>
            <a:r>
              <a:rPr lang="fr-FR" sz="1400" b="1" dirty="0">
                <a:solidFill>
                  <a:schemeClr val="accent5"/>
                </a:solidFill>
              </a:rPr>
              <a:t>. </a:t>
            </a:r>
            <a:r>
              <a:rPr lang="fr-FR" sz="1400" dirty="0">
                <a:solidFill>
                  <a:schemeClr val="accent5"/>
                </a:solidFill>
              </a:rPr>
              <a:t>Revenez sur la page de la TEPAI  </a:t>
            </a:r>
            <a:r>
              <a:rPr lang="fr-FR" sz="1400" dirty="0">
                <a:solidFill>
                  <a:schemeClr val="accent5"/>
                </a:solidFill>
                <a:hlinkClick r:id="rId2"/>
              </a:rPr>
              <a:t>https://www1.aade.gr/aadeapps2/etepai/ </a:t>
            </a:r>
            <a:r>
              <a:rPr lang="fr-FR" sz="1400" dirty="0">
                <a:solidFill>
                  <a:schemeClr val="accent5"/>
                </a:solidFill>
              </a:rPr>
              <a:t>et connectez-vous sur l’application « Login for </a:t>
            </a:r>
            <a:r>
              <a:rPr lang="fr-FR" sz="1400" dirty="0" err="1">
                <a:solidFill>
                  <a:schemeClr val="accent5"/>
                </a:solidFill>
              </a:rPr>
              <a:t>eTEPAI</a:t>
            </a:r>
            <a:r>
              <a:rPr lang="fr-FR" sz="1400" dirty="0">
                <a:solidFill>
                  <a:schemeClr val="accent5"/>
                </a:solidFill>
              </a:rPr>
              <a:t> </a:t>
            </a:r>
            <a:r>
              <a:rPr lang="fr-FR" sz="1400" dirty="0" err="1">
                <a:solidFill>
                  <a:schemeClr val="accent5"/>
                </a:solidFill>
              </a:rPr>
              <a:t>users</a:t>
            </a:r>
            <a:r>
              <a:rPr lang="fr-FR" sz="1400" dirty="0">
                <a:solidFill>
                  <a:schemeClr val="accent5"/>
                </a:solidFill>
              </a:rPr>
              <a:t> «, pour cela on vous demandera votre email, le mot de passe et le numéro de votre carte d’identité ou passeport, que vous avez donné lors de </a:t>
            </a:r>
            <a:r>
              <a:rPr lang="fr-FR" sz="1400" dirty="0" smtClean="0">
                <a:solidFill>
                  <a:schemeClr val="accent5"/>
                </a:solidFill>
              </a:rPr>
              <a:t>l’enregistrement </a:t>
            </a:r>
            <a:r>
              <a:rPr lang="fr-FR" sz="1400" dirty="0">
                <a:solidFill>
                  <a:schemeClr val="accent5"/>
                </a:solidFill>
              </a:rPr>
              <a:t>(</a:t>
            </a:r>
            <a:r>
              <a:rPr lang="fr-FR" sz="1400" b="1" i="1" dirty="0">
                <a:solidFill>
                  <a:schemeClr val="accent5"/>
                </a:solidFill>
              </a:rPr>
              <a:t>Documentation </a:t>
            </a:r>
            <a:r>
              <a:rPr lang="fr-FR" sz="1400" b="1" i="1" dirty="0" err="1">
                <a:solidFill>
                  <a:schemeClr val="accent5"/>
                </a:solidFill>
              </a:rPr>
              <a:t>number</a:t>
            </a:r>
            <a:r>
              <a:rPr lang="fr-FR" sz="1400" dirty="0">
                <a:solidFill>
                  <a:schemeClr val="accent5"/>
                </a:solidFill>
              </a:rPr>
              <a:t>) </a:t>
            </a:r>
            <a:r>
              <a:rPr lang="fr-FR" sz="1400" dirty="0" smtClean="0">
                <a:solidFill>
                  <a:schemeClr val="accent5"/>
                </a:solidFill>
              </a:rPr>
              <a:t>.</a:t>
            </a:r>
            <a:r>
              <a:rPr lang="fr-FR" sz="1400" dirty="0">
                <a:solidFill>
                  <a:schemeClr val="accent5"/>
                </a:solidFill>
              </a:rPr>
              <a:t>  Ensuite cliquez sur New application, nouvelle demande,  à droite. Vous aurez 3 rubriques à remplir. Seuls les champs avec une étoile rouge sont obligatoires. Attention aux navigateurs web( !) qui font de l’auto-remplissage. Contrôlez tout. Quelques remarques :</a:t>
            </a:r>
          </a:p>
          <a:p>
            <a:pPr lvl="1"/>
            <a:r>
              <a:rPr lang="fr-FR" sz="1400" dirty="0">
                <a:solidFill>
                  <a:schemeClr val="accent5"/>
                </a:solidFill>
              </a:rPr>
              <a:t>Type of </a:t>
            </a:r>
            <a:r>
              <a:rPr lang="fr-FR" sz="1400" dirty="0" err="1">
                <a:solidFill>
                  <a:schemeClr val="accent5"/>
                </a:solidFill>
              </a:rPr>
              <a:t>ship</a:t>
            </a:r>
            <a:r>
              <a:rPr lang="fr-FR" sz="1400" dirty="0">
                <a:solidFill>
                  <a:schemeClr val="accent5"/>
                </a:solidFill>
              </a:rPr>
              <a:t> = </a:t>
            </a:r>
            <a:r>
              <a:rPr lang="fr-FR" sz="1400" dirty="0" smtClean="0">
                <a:solidFill>
                  <a:schemeClr val="accent5"/>
                </a:solidFill>
              </a:rPr>
              <a:t>PRIVATE </a:t>
            </a:r>
            <a:r>
              <a:rPr lang="fr-FR" sz="1400" dirty="0">
                <a:solidFill>
                  <a:schemeClr val="accent5"/>
                </a:solidFill>
              </a:rPr>
              <a:t>RECREATIONAL </a:t>
            </a:r>
            <a:r>
              <a:rPr lang="fr-FR" sz="1400" dirty="0" err="1">
                <a:solidFill>
                  <a:schemeClr val="accent5"/>
                </a:solidFill>
              </a:rPr>
              <a:t>ship</a:t>
            </a:r>
            <a:endParaRPr lang="fr-FR" sz="1400" dirty="0">
              <a:solidFill>
                <a:schemeClr val="accent5"/>
              </a:solidFill>
            </a:endParaRPr>
          </a:p>
          <a:p>
            <a:pPr lvl="1"/>
            <a:r>
              <a:rPr lang="fr-FR" sz="1400" dirty="0">
                <a:solidFill>
                  <a:schemeClr val="accent5"/>
                </a:solidFill>
              </a:rPr>
              <a:t>Existence of </a:t>
            </a:r>
            <a:r>
              <a:rPr lang="fr-FR" sz="1400" dirty="0" err="1">
                <a:solidFill>
                  <a:schemeClr val="accent5"/>
                </a:solidFill>
              </a:rPr>
              <a:t>declaration</a:t>
            </a:r>
            <a:r>
              <a:rPr lang="fr-FR" sz="1400" dirty="0">
                <a:solidFill>
                  <a:schemeClr val="accent5"/>
                </a:solidFill>
              </a:rPr>
              <a:t> </a:t>
            </a:r>
            <a:r>
              <a:rPr lang="fr-FR" sz="1400" dirty="0" err="1">
                <a:solidFill>
                  <a:schemeClr val="accent5"/>
                </a:solidFill>
              </a:rPr>
              <a:t>act</a:t>
            </a:r>
            <a:r>
              <a:rPr lang="fr-FR" sz="1400" dirty="0">
                <a:solidFill>
                  <a:schemeClr val="accent5"/>
                </a:solidFill>
              </a:rPr>
              <a:t>… = NO</a:t>
            </a:r>
          </a:p>
          <a:p>
            <a:pPr lvl="1"/>
            <a:r>
              <a:rPr lang="fr-FR" sz="1400" dirty="0">
                <a:solidFill>
                  <a:schemeClr val="accent5"/>
                </a:solidFill>
              </a:rPr>
              <a:t>Nom du bateau, longueur, </a:t>
            </a:r>
            <a:r>
              <a:rPr lang="fr-FR" sz="1400" dirty="0" err="1">
                <a:solidFill>
                  <a:schemeClr val="accent5"/>
                </a:solidFill>
              </a:rPr>
              <a:t>num</a:t>
            </a:r>
            <a:r>
              <a:rPr lang="fr-FR" sz="1400" dirty="0">
                <a:solidFill>
                  <a:schemeClr val="accent5"/>
                </a:solidFill>
              </a:rPr>
              <a:t> d’immatriculation, HIN (Hull identification </a:t>
            </a:r>
            <a:r>
              <a:rPr lang="fr-FR" sz="1400" dirty="0" err="1">
                <a:solidFill>
                  <a:schemeClr val="accent5"/>
                </a:solidFill>
              </a:rPr>
              <a:t>number</a:t>
            </a:r>
            <a:r>
              <a:rPr lang="fr-FR" sz="1400" dirty="0">
                <a:solidFill>
                  <a:schemeClr val="accent5"/>
                </a:solidFill>
              </a:rPr>
              <a:t> ou CIN en français) qu’on trouve sur l’acte de francisation. Call </a:t>
            </a:r>
            <a:r>
              <a:rPr lang="fr-FR" sz="1400" dirty="0" err="1">
                <a:solidFill>
                  <a:schemeClr val="accent5"/>
                </a:solidFill>
              </a:rPr>
              <a:t>sign</a:t>
            </a:r>
            <a:r>
              <a:rPr lang="fr-FR" sz="1400" dirty="0">
                <a:solidFill>
                  <a:schemeClr val="accent5"/>
                </a:solidFill>
              </a:rPr>
              <a:t> qu’on trouve sur la Licence de station de navire. Ces 2 infos  ne sont pas obligatoires.</a:t>
            </a:r>
          </a:p>
          <a:p>
            <a:pPr lvl="1"/>
            <a:r>
              <a:rPr lang="fr-FR" sz="1400" dirty="0">
                <a:solidFill>
                  <a:schemeClr val="accent5"/>
                </a:solidFill>
              </a:rPr>
              <a:t>Remplir TOUTES les informations du propriétaire.  Si c’est vous, votre nom, </a:t>
            </a:r>
            <a:r>
              <a:rPr lang="fr-FR" sz="1400" dirty="0" smtClean="0">
                <a:solidFill>
                  <a:schemeClr val="accent5"/>
                </a:solidFill>
              </a:rPr>
              <a:t>prénom </a:t>
            </a:r>
            <a:r>
              <a:rPr lang="fr-FR" sz="1400" dirty="0">
                <a:solidFill>
                  <a:schemeClr val="accent5"/>
                </a:solidFill>
              </a:rPr>
              <a:t>et prénoms des parents etc. Si c’est une banque (leasing</a:t>
            </a:r>
            <a:r>
              <a:rPr lang="fr-FR" sz="1400" dirty="0" smtClean="0">
                <a:solidFill>
                  <a:schemeClr val="accent5"/>
                </a:solidFill>
              </a:rPr>
              <a:t>), </a:t>
            </a:r>
            <a:r>
              <a:rPr lang="fr-FR" sz="1400" dirty="0" err="1">
                <a:solidFill>
                  <a:schemeClr val="accent5"/>
                </a:solidFill>
              </a:rPr>
              <a:t>Company</a:t>
            </a:r>
            <a:r>
              <a:rPr lang="fr-FR" sz="1400" dirty="0">
                <a:solidFill>
                  <a:schemeClr val="accent5"/>
                </a:solidFill>
              </a:rPr>
              <a:t> </a:t>
            </a:r>
            <a:r>
              <a:rPr lang="fr-FR" sz="1400" dirty="0" err="1">
                <a:solidFill>
                  <a:schemeClr val="accent5"/>
                </a:solidFill>
              </a:rPr>
              <a:t>name</a:t>
            </a:r>
            <a:r>
              <a:rPr lang="fr-FR" sz="1400" dirty="0">
                <a:solidFill>
                  <a:schemeClr val="accent5"/>
                </a:solidFill>
              </a:rPr>
              <a:t> etc. Je conseille de mettre votre IBAN en cas de remboursements.</a:t>
            </a:r>
          </a:p>
          <a:p>
            <a:pPr lvl="1"/>
            <a:r>
              <a:rPr lang="fr-FR" sz="1400" dirty="0">
                <a:solidFill>
                  <a:schemeClr val="accent5"/>
                </a:solidFill>
              </a:rPr>
              <a:t>Finalement choisir les mois </a:t>
            </a:r>
            <a:r>
              <a:rPr lang="fr-FR" sz="1400" dirty="0" smtClean="0">
                <a:solidFill>
                  <a:schemeClr val="accent5"/>
                </a:solidFill>
              </a:rPr>
              <a:t>que vous </a:t>
            </a:r>
            <a:r>
              <a:rPr lang="fr-FR" sz="1400" dirty="0">
                <a:solidFill>
                  <a:schemeClr val="accent5"/>
                </a:solidFill>
              </a:rPr>
              <a:t>voulez </a:t>
            </a:r>
            <a:r>
              <a:rPr lang="fr-FR" sz="1400" dirty="0" smtClean="0">
                <a:solidFill>
                  <a:schemeClr val="accent5"/>
                </a:solidFill>
              </a:rPr>
              <a:t>payer</a:t>
            </a:r>
            <a:endParaRPr lang="fr-FR" sz="1400" dirty="0">
              <a:solidFill>
                <a:schemeClr val="accent5"/>
              </a:solidFill>
            </a:endParaRPr>
          </a:p>
          <a:p>
            <a:pPr>
              <a:buFont typeface="Wingdings" panose="05000000000000000000" pitchFamily="2" charset="2"/>
              <a:buChar char="Ø"/>
            </a:pPr>
            <a:r>
              <a:rPr lang="fr-FR" sz="1600" b="1" dirty="0">
                <a:solidFill>
                  <a:schemeClr val="accent5"/>
                </a:solidFill>
              </a:rPr>
              <a:t>Vous y êtes</a:t>
            </a:r>
            <a:r>
              <a:rPr lang="fr-FR" sz="1400" b="1" dirty="0">
                <a:solidFill>
                  <a:schemeClr val="accent5"/>
                </a:solidFill>
              </a:rPr>
              <a:t> ! </a:t>
            </a:r>
            <a:r>
              <a:rPr lang="fr-FR" sz="1400" dirty="0">
                <a:solidFill>
                  <a:schemeClr val="accent5"/>
                </a:solidFill>
              </a:rPr>
              <a:t>Cliquez sur « </a:t>
            </a:r>
            <a:r>
              <a:rPr lang="fr-FR" sz="1400" dirty="0" err="1">
                <a:solidFill>
                  <a:schemeClr val="accent5"/>
                </a:solidFill>
              </a:rPr>
              <a:t>Temporary</a:t>
            </a:r>
            <a:r>
              <a:rPr lang="fr-FR" sz="1400" dirty="0">
                <a:solidFill>
                  <a:schemeClr val="accent5"/>
                </a:solidFill>
              </a:rPr>
              <a:t> </a:t>
            </a:r>
            <a:r>
              <a:rPr lang="fr-FR" sz="1400" dirty="0" err="1">
                <a:solidFill>
                  <a:schemeClr val="accent5"/>
                </a:solidFill>
              </a:rPr>
              <a:t>submitted</a:t>
            </a:r>
            <a:r>
              <a:rPr lang="fr-FR" sz="1400" dirty="0">
                <a:solidFill>
                  <a:schemeClr val="accent5"/>
                </a:solidFill>
              </a:rPr>
              <a:t> » il vous dira s’il y a erreurs, corrigez les et encore « </a:t>
            </a:r>
            <a:r>
              <a:rPr lang="fr-FR" sz="1400" dirty="0" err="1">
                <a:solidFill>
                  <a:schemeClr val="accent5"/>
                </a:solidFill>
              </a:rPr>
              <a:t>Temporary</a:t>
            </a:r>
            <a:r>
              <a:rPr lang="fr-FR" sz="1400" dirty="0">
                <a:solidFill>
                  <a:schemeClr val="accent5"/>
                </a:solidFill>
              </a:rPr>
              <a:t> </a:t>
            </a:r>
            <a:r>
              <a:rPr lang="fr-FR" sz="1400" dirty="0" err="1">
                <a:solidFill>
                  <a:schemeClr val="accent5"/>
                </a:solidFill>
              </a:rPr>
              <a:t>submitted</a:t>
            </a:r>
            <a:r>
              <a:rPr lang="fr-FR" sz="1400" dirty="0">
                <a:solidFill>
                  <a:schemeClr val="accent5"/>
                </a:solidFill>
              </a:rPr>
              <a:t> ». Quand il n’y a plus d'erreurs « </a:t>
            </a:r>
            <a:r>
              <a:rPr lang="fr-FR" sz="1400" dirty="0" err="1">
                <a:solidFill>
                  <a:schemeClr val="accent5"/>
                </a:solidFill>
              </a:rPr>
              <a:t>Submit</a:t>
            </a:r>
            <a:r>
              <a:rPr lang="fr-FR" sz="1400" dirty="0">
                <a:solidFill>
                  <a:schemeClr val="accent5"/>
                </a:solidFill>
              </a:rPr>
              <a:t> » et en bas de page vous trouverez la note. </a:t>
            </a:r>
            <a:r>
              <a:rPr lang="fr-FR" sz="1400" dirty="0" err="1">
                <a:solidFill>
                  <a:schemeClr val="accent5"/>
                </a:solidFill>
              </a:rPr>
              <a:t>Submit</a:t>
            </a:r>
            <a:r>
              <a:rPr lang="fr-FR" sz="1400" dirty="0">
                <a:solidFill>
                  <a:schemeClr val="accent5"/>
                </a:solidFill>
              </a:rPr>
              <a:t> encore et c’est fini. Vous recevrez un email, avec un fichier qui est le résumé de votre demande et un second </a:t>
            </a:r>
            <a:r>
              <a:rPr lang="fr-FR" sz="1400" dirty="0" smtClean="0">
                <a:solidFill>
                  <a:schemeClr val="accent5"/>
                </a:solidFill>
              </a:rPr>
              <a:t>fichier eParavolo.pdf.</a:t>
            </a:r>
            <a:endParaRPr lang="fr-FR" sz="1400" dirty="0">
              <a:solidFill>
                <a:schemeClr val="accent5"/>
              </a:solidFill>
            </a:endParaRPr>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6</a:t>
            </a:fld>
            <a:endParaRPr lang="en-US"/>
          </a:p>
        </p:txBody>
      </p:sp>
    </p:spTree>
    <p:extLst>
      <p:ext uri="{BB962C8B-B14F-4D97-AF65-F5344CB8AC3E}">
        <p14:creationId xmlns:p14="http://schemas.microsoft.com/office/powerpoint/2010/main" val="198647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u="sng" dirty="0" err="1">
                <a:solidFill>
                  <a:schemeClr val="accent5"/>
                </a:solidFill>
              </a:rPr>
              <a:t>eTEPAI</a:t>
            </a:r>
            <a:r>
              <a:rPr lang="fr-FR" u="sng" dirty="0">
                <a:solidFill>
                  <a:schemeClr val="accent5"/>
                </a:solidFill>
              </a:rPr>
              <a:t> mode </a:t>
            </a:r>
            <a:r>
              <a:rPr lang="fr-FR" u="sng" dirty="0" smtClean="0">
                <a:solidFill>
                  <a:schemeClr val="accent5"/>
                </a:solidFill>
              </a:rPr>
              <a:t>d’emploi (suite)</a:t>
            </a:r>
            <a:endParaRPr lang="fr-FR" dirty="0"/>
          </a:p>
        </p:txBody>
      </p:sp>
      <p:sp>
        <p:nvSpPr>
          <p:cNvPr id="3" name="Espace réservé du contenu 2"/>
          <p:cNvSpPr>
            <a:spLocks noGrp="1"/>
          </p:cNvSpPr>
          <p:nvPr>
            <p:ph idx="1"/>
          </p:nvPr>
        </p:nvSpPr>
        <p:spPr>
          <a:xfrm>
            <a:off x="566057" y="1018904"/>
            <a:ext cx="10885714" cy="5337446"/>
          </a:xfrm>
        </p:spPr>
        <p:txBody>
          <a:bodyPr>
            <a:noAutofit/>
          </a:bodyPr>
          <a:lstStyle/>
          <a:p>
            <a:pPr>
              <a:buFont typeface="Wingdings" panose="05000000000000000000" pitchFamily="2" charset="2"/>
              <a:buChar char="Ø"/>
            </a:pPr>
            <a:r>
              <a:rPr lang="fr-FR" sz="1600" b="1" dirty="0">
                <a:solidFill>
                  <a:schemeClr val="accent5"/>
                </a:solidFill>
              </a:rPr>
              <a:t>Paiement.</a:t>
            </a:r>
            <a:r>
              <a:rPr lang="fr-FR" sz="1600" dirty="0">
                <a:solidFill>
                  <a:schemeClr val="accent5"/>
                </a:solidFill>
              </a:rPr>
              <a:t> </a:t>
            </a:r>
            <a:r>
              <a:rPr lang="fr-FR" sz="1400" dirty="0">
                <a:solidFill>
                  <a:schemeClr val="accent5"/>
                </a:solidFill>
              </a:rPr>
              <a:t>Dans le document eParavolo.pdf vous avez un numéro à 20 chiffres. Administrative </a:t>
            </a:r>
            <a:r>
              <a:rPr lang="fr-FR" sz="1400" dirty="0" err="1">
                <a:solidFill>
                  <a:schemeClr val="accent5"/>
                </a:solidFill>
              </a:rPr>
              <a:t>Fee</a:t>
            </a:r>
            <a:r>
              <a:rPr lang="fr-FR" sz="1400" dirty="0">
                <a:solidFill>
                  <a:schemeClr val="accent5"/>
                </a:solidFill>
              </a:rPr>
              <a:t> Code. Il identifie votre paiement à venir.</a:t>
            </a:r>
          </a:p>
          <a:p>
            <a:r>
              <a:rPr lang="fr-FR" sz="1400" dirty="0">
                <a:solidFill>
                  <a:schemeClr val="accent5"/>
                </a:solidFill>
              </a:rPr>
              <a:t>Vous êtes en Grèce, imprimez ce document </a:t>
            </a:r>
            <a:r>
              <a:rPr lang="fr-FR" sz="1400" dirty="0" err="1">
                <a:solidFill>
                  <a:schemeClr val="accent5"/>
                </a:solidFill>
              </a:rPr>
              <a:t>eParavolo</a:t>
            </a:r>
            <a:r>
              <a:rPr lang="fr-FR" sz="1400" dirty="0">
                <a:solidFill>
                  <a:schemeClr val="accent5"/>
                </a:solidFill>
              </a:rPr>
              <a:t>, vous trouverez partout un magasin de copies, un restau un copain qui le fera pour vous. Allez dans une banque ou la poste avec ce document et payez. Gardez le reçu.</a:t>
            </a:r>
          </a:p>
          <a:p>
            <a:r>
              <a:rPr lang="fr-FR" sz="1400" dirty="0">
                <a:solidFill>
                  <a:schemeClr val="accent5"/>
                </a:solidFill>
              </a:rPr>
              <a:t>Virement SEPA depuis une banque étrangère, en zone SEPA (FR, BE CH…) Attention je recopie la </a:t>
            </a:r>
            <a:r>
              <a:rPr lang="fr-FR" sz="1400" dirty="0" smtClean="0">
                <a:solidFill>
                  <a:schemeClr val="accent5"/>
                </a:solidFill>
              </a:rPr>
              <a:t>doc officielle </a:t>
            </a:r>
            <a:r>
              <a:rPr lang="fr-FR" sz="1400" dirty="0">
                <a:solidFill>
                  <a:schemeClr val="accent5"/>
                </a:solidFill>
              </a:rPr>
              <a:t>en anglais. </a:t>
            </a:r>
          </a:p>
          <a:p>
            <a:pPr lvl="1"/>
            <a:r>
              <a:rPr lang="fr-FR" sz="1400" dirty="0">
                <a:solidFill>
                  <a:schemeClr val="accent5"/>
                </a:solidFill>
              </a:rPr>
              <a:t>To </a:t>
            </a:r>
            <a:r>
              <a:rPr lang="fr-FR" sz="1400" dirty="0" err="1">
                <a:solidFill>
                  <a:schemeClr val="accent5"/>
                </a:solidFill>
              </a:rPr>
              <a:t>correctly</a:t>
            </a:r>
            <a:r>
              <a:rPr lang="fr-FR" sz="1400" dirty="0">
                <a:solidFill>
                  <a:schemeClr val="accent5"/>
                </a:solidFill>
              </a:rPr>
              <a:t> </a:t>
            </a:r>
            <a:r>
              <a:rPr lang="fr-FR" sz="1400" dirty="0" err="1">
                <a:solidFill>
                  <a:schemeClr val="accent5"/>
                </a:solidFill>
              </a:rPr>
              <a:t>effect</a:t>
            </a:r>
            <a:r>
              <a:rPr lang="fr-FR" sz="1400" dirty="0">
                <a:solidFill>
                  <a:schemeClr val="accent5"/>
                </a:solidFill>
              </a:rPr>
              <a:t> </a:t>
            </a:r>
            <a:r>
              <a:rPr lang="fr-FR" sz="1400" dirty="0" err="1">
                <a:solidFill>
                  <a:schemeClr val="accent5"/>
                </a:solidFill>
              </a:rPr>
              <a:t>your</a:t>
            </a:r>
            <a:r>
              <a:rPr lang="fr-FR" sz="1400" dirty="0">
                <a:solidFill>
                  <a:schemeClr val="accent5"/>
                </a:solidFill>
              </a:rPr>
              <a:t> </a:t>
            </a:r>
            <a:r>
              <a:rPr lang="fr-FR" sz="1400" dirty="0" err="1">
                <a:solidFill>
                  <a:schemeClr val="accent5"/>
                </a:solidFill>
              </a:rPr>
              <a:t>payment</a:t>
            </a:r>
            <a:r>
              <a:rPr lang="fr-FR" sz="1400" dirty="0">
                <a:solidFill>
                  <a:schemeClr val="accent5"/>
                </a:solidFill>
              </a:rPr>
              <a:t>, </a:t>
            </a:r>
            <a:r>
              <a:rPr lang="fr-FR" sz="1400" dirty="0" err="1">
                <a:solidFill>
                  <a:schemeClr val="accent5"/>
                </a:solidFill>
              </a:rPr>
              <a:t>you</a:t>
            </a:r>
            <a:r>
              <a:rPr lang="fr-FR" sz="1400" dirty="0">
                <a:solidFill>
                  <a:schemeClr val="accent5"/>
                </a:solidFill>
              </a:rPr>
              <a:t> must </a:t>
            </a:r>
            <a:r>
              <a:rPr lang="fr-FR" sz="1400" dirty="0" err="1">
                <a:solidFill>
                  <a:schemeClr val="accent5"/>
                </a:solidFill>
              </a:rPr>
              <a:t>ask</a:t>
            </a:r>
            <a:r>
              <a:rPr lang="fr-FR" sz="1400" dirty="0">
                <a:solidFill>
                  <a:schemeClr val="accent5"/>
                </a:solidFill>
              </a:rPr>
              <a:t> </a:t>
            </a:r>
            <a:r>
              <a:rPr lang="fr-FR" sz="1400" dirty="0" err="1">
                <a:solidFill>
                  <a:schemeClr val="accent5"/>
                </a:solidFill>
              </a:rPr>
              <a:t>your</a:t>
            </a:r>
            <a:r>
              <a:rPr lang="fr-FR" sz="1400" dirty="0">
                <a:solidFill>
                  <a:schemeClr val="accent5"/>
                </a:solidFill>
              </a:rPr>
              <a:t> Bank to </a:t>
            </a:r>
            <a:r>
              <a:rPr lang="fr-FR" sz="1400" dirty="0" err="1">
                <a:solidFill>
                  <a:schemeClr val="accent5"/>
                </a:solidFill>
              </a:rPr>
              <a:t>send</a:t>
            </a:r>
            <a:r>
              <a:rPr lang="fr-FR" sz="1400" dirty="0">
                <a:solidFill>
                  <a:schemeClr val="accent5"/>
                </a:solidFill>
              </a:rPr>
              <a:t> a </a:t>
            </a:r>
            <a:r>
              <a:rPr lang="fr-FR" sz="1400" dirty="0" err="1">
                <a:solidFill>
                  <a:schemeClr val="accent5"/>
                </a:solidFill>
              </a:rPr>
              <a:t>remittance</a:t>
            </a:r>
            <a:r>
              <a:rPr lang="fr-FR" sz="1400" dirty="0">
                <a:solidFill>
                  <a:schemeClr val="accent5"/>
                </a:solidFill>
              </a:rPr>
              <a:t> </a:t>
            </a:r>
            <a:r>
              <a:rPr lang="fr-FR" sz="1400" dirty="0" err="1">
                <a:solidFill>
                  <a:schemeClr val="accent5"/>
                </a:solidFill>
              </a:rPr>
              <a:t>through</a:t>
            </a:r>
            <a:r>
              <a:rPr lang="fr-FR" sz="1400" dirty="0">
                <a:solidFill>
                  <a:schemeClr val="accent5"/>
                </a:solidFill>
              </a:rPr>
              <a:t> SEPA </a:t>
            </a:r>
            <a:r>
              <a:rPr lang="fr-FR" sz="1400" dirty="0" err="1">
                <a:solidFill>
                  <a:schemeClr val="accent5"/>
                </a:solidFill>
              </a:rPr>
              <a:t>Credit</a:t>
            </a:r>
            <a:r>
              <a:rPr lang="fr-FR" sz="1400" dirty="0">
                <a:solidFill>
                  <a:schemeClr val="accent5"/>
                </a:solidFill>
              </a:rPr>
              <a:t> Transfer in euros </a:t>
            </a:r>
            <a:r>
              <a:rPr lang="fr-FR" sz="1400" dirty="0" err="1">
                <a:solidFill>
                  <a:schemeClr val="accent5"/>
                </a:solidFill>
              </a:rPr>
              <a:t>under</a:t>
            </a:r>
            <a:r>
              <a:rPr lang="fr-FR" sz="1400" dirty="0">
                <a:solidFill>
                  <a:schemeClr val="accent5"/>
                </a:solidFill>
              </a:rPr>
              <a:t> the </a:t>
            </a:r>
            <a:r>
              <a:rPr lang="fr-FR" sz="1400" dirty="0" err="1">
                <a:solidFill>
                  <a:schemeClr val="accent5"/>
                </a:solidFill>
              </a:rPr>
              <a:t>following</a:t>
            </a:r>
            <a:r>
              <a:rPr lang="fr-FR" sz="1400" dirty="0">
                <a:solidFill>
                  <a:schemeClr val="accent5"/>
                </a:solidFill>
              </a:rPr>
              <a:t> </a:t>
            </a:r>
            <a:r>
              <a:rPr lang="fr-FR" sz="1400" dirty="0" err="1">
                <a:solidFill>
                  <a:schemeClr val="accent5"/>
                </a:solidFill>
              </a:rPr>
              <a:t>details</a:t>
            </a:r>
            <a:r>
              <a:rPr lang="fr-FR" sz="1400" dirty="0">
                <a:solidFill>
                  <a:schemeClr val="accent5"/>
                </a:solidFill>
              </a:rPr>
              <a:t>: </a:t>
            </a:r>
            <a:r>
              <a:rPr lang="fr-FR" sz="1400" dirty="0" err="1">
                <a:solidFill>
                  <a:schemeClr val="accent5"/>
                </a:solidFill>
              </a:rPr>
              <a:t>Recipient</a:t>
            </a:r>
            <a:r>
              <a:rPr lang="fr-FR" sz="1400" dirty="0">
                <a:solidFill>
                  <a:schemeClr val="accent5"/>
                </a:solidFill>
              </a:rPr>
              <a:t> </a:t>
            </a:r>
            <a:r>
              <a:rPr lang="fr-FR" sz="1400" dirty="0" err="1">
                <a:solidFill>
                  <a:schemeClr val="accent5"/>
                </a:solidFill>
              </a:rPr>
              <a:t>bank</a:t>
            </a:r>
            <a:r>
              <a:rPr lang="fr-FR" sz="1400" dirty="0">
                <a:solidFill>
                  <a:schemeClr val="accent5"/>
                </a:solidFill>
              </a:rPr>
              <a:t>: BNGRGRAA (Bank of </a:t>
            </a:r>
            <a:r>
              <a:rPr lang="fr-FR" sz="1400" dirty="0" err="1">
                <a:solidFill>
                  <a:schemeClr val="accent5"/>
                </a:solidFill>
              </a:rPr>
              <a:t>Greece</a:t>
            </a:r>
            <a:r>
              <a:rPr lang="fr-FR" sz="1400" dirty="0">
                <a:solidFill>
                  <a:schemeClr val="accent5"/>
                </a:solidFill>
              </a:rPr>
              <a:t>), IBAN: GR1201000230000000481090510, </a:t>
            </a:r>
            <a:r>
              <a:rPr lang="fr-FR" sz="1400" dirty="0" err="1">
                <a:solidFill>
                  <a:schemeClr val="accent5"/>
                </a:solidFill>
              </a:rPr>
              <a:t>Remittance</a:t>
            </a:r>
            <a:r>
              <a:rPr lang="fr-FR" sz="1400" dirty="0">
                <a:solidFill>
                  <a:schemeClr val="accent5"/>
                </a:solidFill>
              </a:rPr>
              <a:t> information: the 20 </a:t>
            </a:r>
            <a:r>
              <a:rPr lang="fr-FR" sz="1400" dirty="0" err="1">
                <a:solidFill>
                  <a:schemeClr val="accent5"/>
                </a:solidFill>
              </a:rPr>
              <a:t>numbers</a:t>
            </a:r>
            <a:r>
              <a:rPr lang="fr-FR" sz="1400" dirty="0">
                <a:solidFill>
                  <a:schemeClr val="accent5"/>
                </a:solidFill>
              </a:rPr>
              <a:t> (no </a:t>
            </a:r>
            <a:r>
              <a:rPr lang="fr-FR" sz="1400" dirty="0" err="1">
                <a:solidFill>
                  <a:schemeClr val="accent5"/>
                </a:solidFill>
              </a:rPr>
              <a:t>letters</a:t>
            </a:r>
            <a:r>
              <a:rPr lang="fr-FR" sz="1400" dirty="0">
                <a:solidFill>
                  <a:schemeClr val="accent5"/>
                </a:solidFill>
              </a:rPr>
              <a:t>, </a:t>
            </a:r>
            <a:r>
              <a:rPr lang="fr-FR" sz="1400" dirty="0" err="1">
                <a:solidFill>
                  <a:schemeClr val="accent5"/>
                </a:solidFill>
              </a:rPr>
              <a:t>punctuation</a:t>
            </a:r>
            <a:r>
              <a:rPr lang="fr-FR" sz="1400" dirty="0">
                <a:solidFill>
                  <a:schemeClr val="accent5"/>
                </a:solidFill>
              </a:rPr>
              <a:t> and </a:t>
            </a:r>
            <a:r>
              <a:rPr lang="fr-FR" sz="1400" dirty="0" err="1">
                <a:solidFill>
                  <a:schemeClr val="accent5"/>
                </a:solidFill>
              </a:rPr>
              <a:t>spaces</a:t>
            </a:r>
            <a:r>
              <a:rPr lang="fr-FR" sz="1400" dirty="0">
                <a:solidFill>
                  <a:schemeClr val="accent5"/>
                </a:solidFill>
              </a:rPr>
              <a:t>) of TEPAI </a:t>
            </a:r>
            <a:r>
              <a:rPr lang="fr-FR" sz="1400" dirty="0" err="1">
                <a:solidFill>
                  <a:schemeClr val="accent5"/>
                </a:solidFill>
              </a:rPr>
              <a:t>payment</a:t>
            </a:r>
            <a:r>
              <a:rPr lang="fr-FR" sz="1400" dirty="0">
                <a:solidFill>
                  <a:schemeClr val="accent5"/>
                </a:solidFill>
              </a:rPr>
              <a:t> code. </a:t>
            </a:r>
            <a:r>
              <a:rPr lang="fr-FR" sz="1400" b="1" dirty="0">
                <a:solidFill>
                  <a:schemeClr val="accent5"/>
                </a:solidFill>
              </a:rPr>
              <a:t>En gros  mettez dans tous les champs que les banques demandent le </a:t>
            </a:r>
            <a:r>
              <a:rPr lang="fr-FR" sz="1400" b="1" dirty="0" err="1">
                <a:solidFill>
                  <a:schemeClr val="accent5"/>
                </a:solidFill>
              </a:rPr>
              <a:t>numero</a:t>
            </a:r>
            <a:r>
              <a:rPr lang="fr-FR" sz="1400" b="1" dirty="0">
                <a:solidFill>
                  <a:schemeClr val="accent5"/>
                </a:solidFill>
              </a:rPr>
              <a:t> du </a:t>
            </a:r>
            <a:r>
              <a:rPr lang="fr-FR" sz="1400" b="1" dirty="0" err="1">
                <a:solidFill>
                  <a:schemeClr val="accent5"/>
                </a:solidFill>
              </a:rPr>
              <a:t>eParavolo</a:t>
            </a:r>
            <a:r>
              <a:rPr lang="fr-FR" sz="1400" b="1" dirty="0">
                <a:solidFill>
                  <a:schemeClr val="accent5"/>
                </a:solidFill>
              </a:rPr>
              <a:t> à 20 chiffres et RIEN d'autre.</a:t>
            </a:r>
            <a:endParaRPr lang="fr-FR" sz="1400" dirty="0">
              <a:solidFill>
                <a:schemeClr val="accent5"/>
              </a:solidFill>
            </a:endParaRPr>
          </a:p>
          <a:p>
            <a:pPr lvl="1"/>
            <a:r>
              <a:rPr lang="fr-FR" sz="1400" dirty="0">
                <a:solidFill>
                  <a:schemeClr val="accent5"/>
                </a:solidFill>
              </a:rPr>
              <a:t>Utilisez  l’IBAN et </a:t>
            </a:r>
            <a:r>
              <a:rPr lang="fr-FR" sz="1400" dirty="0" smtClean="0">
                <a:solidFill>
                  <a:schemeClr val="accent5"/>
                </a:solidFill>
              </a:rPr>
              <a:t>   dans </a:t>
            </a:r>
            <a:r>
              <a:rPr lang="fr-FR" sz="1400" dirty="0">
                <a:solidFill>
                  <a:schemeClr val="accent5"/>
                </a:solidFill>
              </a:rPr>
              <a:t>les champs bénéficiaire, info pour le bénéficiaire </a:t>
            </a:r>
            <a:r>
              <a:rPr lang="fr-FR" sz="1400" dirty="0" err="1">
                <a:solidFill>
                  <a:schemeClr val="accent5"/>
                </a:solidFill>
              </a:rPr>
              <a:t>etc</a:t>
            </a:r>
            <a:r>
              <a:rPr lang="fr-FR" sz="1400" dirty="0">
                <a:solidFill>
                  <a:schemeClr val="accent5"/>
                </a:solidFill>
              </a:rPr>
              <a:t>, </a:t>
            </a:r>
            <a:r>
              <a:rPr lang="fr-FR" sz="1400" b="1" dirty="0">
                <a:solidFill>
                  <a:schemeClr val="accent5"/>
                </a:solidFill>
              </a:rPr>
              <a:t>mettez uniquement le numéro à 20 chiffres du </a:t>
            </a:r>
            <a:r>
              <a:rPr lang="fr-FR" sz="1400" b="1" dirty="0" err="1">
                <a:solidFill>
                  <a:schemeClr val="accent5"/>
                </a:solidFill>
              </a:rPr>
              <a:t>eParavolo</a:t>
            </a:r>
            <a:r>
              <a:rPr lang="fr-FR" sz="1400" b="1" dirty="0">
                <a:solidFill>
                  <a:schemeClr val="accent5"/>
                </a:solidFill>
              </a:rPr>
              <a:t>. Rien d’autre</a:t>
            </a:r>
            <a:r>
              <a:rPr lang="fr-FR" sz="1400" b="1" dirty="0" smtClean="0">
                <a:solidFill>
                  <a:schemeClr val="accent5"/>
                </a:solidFill>
              </a:rPr>
              <a:t>. Depuis Juin 2022 on a la possibilité d’utiliser le code de paiement qui commence par RF (différent de l’administrative </a:t>
            </a:r>
            <a:r>
              <a:rPr lang="fr-FR" sz="1400" b="1" dirty="0" err="1" smtClean="0">
                <a:solidFill>
                  <a:schemeClr val="accent5"/>
                </a:solidFill>
              </a:rPr>
              <a:t>Fee</a:t>
            </a:r>
            <a:r>
              <a:rPr lang="fr-FR" sz="1400" b="1" dirty="0" smtClean="0">
                <a:solidFill>
                  <a:schemeClr val="accent5"/>
                </a:solidFill>
              </a:rPr>
              <a:t> Code )</a:t>
            </a:r>
            <a:endParaRPr lang="fr-FR" sz="1400" dirty="0">
              <a:solidFill>
                <a:schemeClr val="accent5"/>
              </a:solidFill>
            </a:endParaRPr>
          </a:p>
          <a:p>
            <a:endParaRPr lang="fr-FR" sz="1400" dirty="0">
              <a:solidFill>
                <a:schemeClr val="accent5"/>
              </a:solidFill>
            </a:endParaRPr>
          </a:p>
          <a:p>
            <a:endParaRPr lang="fr-FR" sz="1400" dirty="0"/>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7</a:t>
            </a:fld>
            <a:endParaRPr lang="en-US"/>
          </a:p>
        </p:txBody>
      </p:sp>
      <p:pic>
        <p:nvPicPr>
          <p:cNvPr id="5" name="Image 4"/>
          <p:cNvPicPr>
            <a:picLocks noChangeAspect="1"/>
          </p:cNvPicPr>
          <p:nvPr/>
        </p:nvPicPr>
        <p:blipFill>
          <a:blip r:embed="rId2"/>
          <a:stretch>
            <a:fillRect/>
          </a:stretch>
        </p:blipFill>
        <p:spPr>
          <a:xfrm>
            <a:off x="0" y="3676095"/>
            <a:ext cx="5832486" cy="1353503"/>
          </a:xfrm>
          <a:prstGeom prst="rect">
            <a:avLst/>
          </a:prstGeom>
        </p:spPr>
      </p:pic>
      <p:pic>
        <p:nvPicPr>
          <p:cNvPr id="6" name="Image 5"/>
          <p:cNvPicPr>
            <a:picLocks noChangeAspect="1"/>
          </p:cNvPicPr>
          <p:nvPr/>
        </p:nvPicPr>
        <p:blipFill>
          <a:blip r:embed="rId3"/>
          <a:stretch>
            <a:fillRect/>
          </a:stretch>
        </p:blipFill>
        <p:spPr>
          <a:xfrm>
            <a:off x="4446494" y="4580995"/>
            <a:ext cx="6531410" cy="2277005"/>
          </a:xfrm>
          <a:prstGeom prst="rect">
            <a:avLst/>
          </a:prstGeom>
        </p:spPr>
      </p:pic>
      <p:sp>
        <p:nvSpPr>
          <p:cNvPr id="7" name="Flèche droite 6"/>
          <p:cNvSpPr/>
          <p:nvPr/>
        </p:nvSpPr>
        <p:spPr>
          <a:xfrm rot="5400000">
            <a:off x="2203548" y="3294236"/>
            <a:ext cx="887504" cy="166790"/>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5400000">
            <a:off x="6338001" y="4070664"/>
            <a:ext cx="1506463" cy="267964"/>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445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err="1">
                <a:solidFill>
                  <a:schemeClr val="accent5"/>
                </a:solidFill>
              </a:rPr>
              <a:t>eTEPAI</a:t>
            </a:r>
            <a:r>
              <a:rPr lang="fr-FR" u="sng" dirty="0">
                <a:solidFill>
                  <a:schemeClr val="accent5"/>
                </a:solidFill>
              </a:rPr>
              <a:t> mode d’emploi (suite)</a:t>
            </a:r>
            <a:endParaRPr lang="fr-FR" dirty="0"/>
          </a:p>
        </p:txBody>
      </p:sp>
      <p:sp>
        <p:nvSpPr>
          <p:cNvPr id="3" name="Espace réservé du contenu 2"/>
          <p:cNvSpPr>
            <a:spLocks noGrp="1"/>
          </p:cNvSpPr>
          <p:nvPr>
            <p:ph idx="1"/>
          </p:nvPr>
        </p:nvSpPr>
        <p:spPr/>
        <p:txBody>
          <a:bodyPr>
            <a:normAutofit fontScale="77500" lnSpcReduction="20000"/>
          </a:bodyPr>
          <a:lstStyle/>
          <a:p>
            <a:pPr>
              <a:buFont typeface="Wingdings" panose="05000000000000000000" pitchFamily="2" charset="2"/>
              <a:buChar char="Ø"/>
            </a:pPr>
            <a:r>
              <a:rPr lang="fr-FR" sz="3200" b="1" dirty="0">
                <a:solidFill>
                  <a:schemeClr val="accent5"/>
                </a:solidFill>
              </a:rPr>
              <a:t>Suivi du paiement</a:t>
            </a:r>
            <a:r>
              <a:rPr lang="fr-FR" b="1" dirty="0">
                <a:solidFill>
                  <a:schemeClr val="accent5"/>
                </a:solidFill>
              </a:rPr>
              <a:t>. </a:t>
            </a:r>
            <a:endParaRPr lang="fr-FR" dirty="0">
              <a:solidFill>
                <a:schemeClr val="accent5"/>
              </a:solidFill>
            </a:endParaRPr>
          </a:p>
          <a:p>
            <a:r>
              <a:rPr lang="fr-FR" dirty="0">
                <a:solidFill>
                  <a:schemeClr val="accent5"/>
                </a:solidFill>
              </a:rPr>
              <a:t>Revenez sur l'application </a:t>
            </a:r>
            <a:r>
              <a:rPr lang="fr-FR" dirty="0" err="1">
                <a:solidFill>
                  <a:schemeClr val="accent5"/>
                </a:solidFill>
              </a:rPr>
              <a:t>eTEPAI</a:t>
            </a:r>
            <a:r>
              <a:rPr lang="fr-FR" dirty="0">
                <a:solidFill>
                  <a:schemeClr val="accent5"/>
                </a:solidFill>
              </a:rPr>
              <a:t> en anglais et faites un login. </a:t>
            </a:r>
          </a:p>
          <a:p>
            <a:r>
              <a:rPr lang="fr-FR" dirty="0">
                <a:solidFill>
                  <a:schemeClr val="accent5"/>
                </a:solidFill>
              </a:rPr>
              <a:t>Juste faire  PRINT de votre demande (application en anglais) et vous obtiendrez un fichier </a:t>
            </a:r>
            <a:r>
              <a:rPr lang="fr-FR" dirty="0" err="1">
                <a:solidFill>
                  <a:schemeClr val="accent5"/>
                </a:solidFill>
              </a:rPr>
              <a:t>pdf</a:t>
            </a:r>
            <a:r>
              <a:rPr lang="fr-FR" dirty="0">
                <a:solidFill>
                  <a:schemeClr val="accent5"/>
                </a:solidFill>
              </a:rPr>
              <a:t>. En cherchant le  </a:t>
            </a:r>
            <a:r>
              <a:rPr lang="fr-FR" dirty="0" err="1">
                <a:solidFill>
                  <a:schemeClr val="accent5"/>
                </a:solidFill>
              </a:rPr>
              <a:t>satus</a:t>
            </a:r>
            <a:r>
              <a:rPr lang="fr-FR" dirty="0">
                <a:solidFill>
                  <a:schemeClr val="accent5"/>
                </a:solidFill>
              </a:rPr>
              <a:t> du </a:t>
            </a:r>
            <a:r>
              <a:rPr lang="fr-FR" dirty="0" err="1">
                <a:solidFill>
                  <a:schemeClr val="accent5"/>
                </a:solidFill>
              </a:rPr>
              <a:t>eParavolo</a:t>
            </a:r>
            <a:r>
              <a:rPr lang="fr-FR" dirty="0">
                <a:solidFill>
                  <a:schemeClr val="accent5"/>
                </a:solidFill>
              </a:rPr>
              <a:t> vous devez avoir PAID (</a:t>
            </a:r>
            <a:r>
              <a:rPr lang="fr-FR" b="1" i="1" dirty="0">
                <a:solidFill>
                  <a:schemeClr val="accent5"/>
                </a:solidFill>
              </a:rPr>
              <a:t>voir images en fin de ce texte</a:t>
            </a:r>
            <a:r>
              <a:rPr lang="fr-FR" dirty="0">
                <a:solidFill>
                  <a:schemeClr val="accent5"/>
                </a:solidFill>
              </a:rPr>
              <a:t>) alors que dans ce même document que vous avez reçu par mail initialement, le </a:t>
            </a:r>
            <a:r>
              <a:rPr lang="fr-FR" dirty="0" err="1">
                <a:solidFill>
                  <a:schemeClr val="accent5"/>
                </a:solidFill>
              </a:rPr>
              <a:t>status</a:t>
            </a:r>
            <a:r>
              <a:rPr lang="fr-FR" dirty="0">
                <a:solidFill>
                  <a:schemeClr val="accent5"/>
                </a:solidFill>
              </a:rPr>
              <a:t> était NEO/NEW. Imprimez ce document et présentez le en cas de contrôle.</a:t>
            </a:r>
          </a:p>
          <a:p>
            <a:r>
              <a:rPr lang="fr-FR" dirty="0">
                <a:solidFill>
                  <a:schemeClr val="accent5"/>
                </a:solidFill>
              </a:rPr>
              <a:t>  Si vous voulez plus de détails : </a:t>
            </a:r>
            <a:r>
              <a:rPr lang="fr-FR" dirty="0" err="1">
                <a:solidFill>
                  <a:schemeClr val="accent5"/>
                </a:solidFill>
              </a:rPr>
              <a:t>Re-éditez</a:t>
            </a:r>
            <a:r>
              <a:rPr lang="fr-FR" dirty="0">
                <a:solidFill>
                  <a:schemeClr val="accent5"/>
                </a:solidFill>
              </a:rPr>
              <a:t> votre application et allez sur </a:t>
            </a:r>
            <a:r>
              <a:rPr lang="fr-FR" dirty="0" err="1">
                <a:solidFill>
                  <a:schemeClr val="accent5"/>
                </a:solidFill>
              </a:rPr>
              <a:t>Payment</a:t>
            </a:r>
            <a:r>
              <a:rPr lang="fr-FR" dirty="0">
                <a:solidFill>
                  <a:schemeClr val="accent5"/>
                </a:solidFill>
              </a:rPr>
              <a:t> info en bas. Avec le curseur allez tout à droite et cherchez le bouton </a:t>
            </a:r>
            <a:r>
              <a:rPr lang="fr-FR" dirty="0" err="1">
                <a:solidFill>
                  <a:schemeClr val="accent5"/>
                </a:solidFill>
              </a:rPr>
              <a:t>ePararavolo</a:t>
            </a:r>
            <a:r>
              <a:rPr lang="fr-FR" dirty="0">
                <a:solidFill>
                  <a:schemeClr val="accent5"/>
                </a:solidFill>
              </a:rPr>
              <a:t> info, vert. Cliquez dessus et vous avez une nouvelle fenêtre. En face de </a:t>
            </a:r>
            <a:r>
              <a:rPr lang="fr-FR" dirty="0" err="1">
                <a:solidFill>
                  <a:schemeClr val="accent5"/>
                </a:solidFill>
              </a:rPr>
              <a:t>status</a:t>
            </a:r>
            <a:r>
              <a:rPr lang="fr-FR" dirty="0">
                <a:solidFill>
                  <a:schemeClr val="accent5"/>
                </a:solidFill>
              </a:rPr>
              <a:t> vous pouvez avoir NEO = nouveau ou </a:t>
            </a:r>
            <a:r>
              <a:rPr lang="el-GR" dirty="0" err="1">
                <a:solidFill>
                  <a:schemeClr val="accent5"/>
                </a:solidFill>
              </a:rPr>
              <a:t>Πληρωμενο</a:t>
            </a:r>
            <a:r>
              <a:rPr lang="fr-FR" dirty="0">
                <a:solidFill>
                  <a:schemeClr val="accent5"/>
                </a:solidFill>
              </a:rPr>
              <a:t>. Ca veut dire payé. Vous pouvez aussi réimprimer votre demande ou le </a:t>
            </a:r>
            <a:r>
              <a:rPr lang="fr-FR" dirty="0" err="1">
                <a:solidFill>
                  <a:schemeClr val="accent5"/>
                </a:solidFill>
              </a:rPr>
              <a:t>eParavolo</a:t>
            </a:r>
            <a:r>
              <a:rPr lang="fr-FR" dirty="0">
                <a:solidFill>
                  <a:schemeClr val="accent5"/>
                </a:solidFill>
              </a:rPr>
              <a:t> si vous les avez perdus.</a:t>
            </a:r>
          </a:p>
          <a:p>
            <a:pPr>
              <a:buFont typeface="Wingdings" panose="05000000000000000000" pitchFamily="2" charset="2"/>
              <a:buChar char="Ø"/>
            </a:pPr>
            <a:r>
              <a:rPr lang="fr-FR" dirty="0">
                <a:solidFill>
                  <a:schemeClr val="accent5"/>
                </a:solidFill>
              </a:rPr>
              <a:t>N’allez pas voir les gardes côtes à aucun moment, gardez avec vous les documents reçus, votre demande et l'</a:t>
            </a:r>
            <a:r>
              <a:rPr lang="fr-FR" dirty="0" err="1">
                <a:solidFill>
                  <a:schemeClr val="accent5"/>
                </a:solidFill>
              </a:rPr>
              <a:t>eParavolo</a:t>
            </a:r>
            <a:r>
              <a:rPr lang="fr-FR" dirty="0">
                <a:solidFill>
                  <a:schemeClr val="accent5"/>
                </a:solidFill>
              </a:rPr>
              <a:t>, ainsi que la preuve de  paiement  de la banque. Les gardes côtes pourront avec les 20 chiffres du </a:t>
            </a:r>
            <a:r>
              <a:rPr lang="fr-FR" dirty="0" err="1">
                <a:solidFill>
                  <a:schemeClr val="accent5"/>
                </a:solidFill>
              </a:rPr>
              <a:t>eParavolo</a:t>
            </a:r>
            <a:r>
              <a:rPr lang="fr-FR" dirty="0">
                <a:solidFill>
                  <a:schemeClr val="accent5"/>
                </a:solidFill>
              </a:rPr>
              <a:t>, contrôler que c’est payé ou vous-même en suivant ce qui est au-dessus.</a:t>
            </a:r>
          </a:p>
          <a:p>
            <a:endParaRPr lang="fr-FR" dirty="0"/>
          </a:p>
        </p:txBody>
      </p:sp>
      <p:sp>
        <p:nvSpPr>
          <p:cNvPr id="4" name="Espace réservé du numéro de diapositive 3"/>
          <p:cNvSpPr>
            <a:spLocks noGrp="1"/>
          </p:cNvSpPr>
          <p:nvPr>
            <p:ph type="sldNum" sz="quarter" idx="12"/>
          </p:nvPr>
        </p:nvSpPr>
        <p:spPr/>
        <p:txBody>
          <a:bodyPr/>
          <a:lstStyle/>
          <a:p>
            <a:fld id="{89996DA2-90E5-4E6E-94DC-C5216CDEFD3A}" type="slidenum">
              <a:rPr lang="en-US" smtClean="0"/>
              <a:t>8</a:t>
            </a:fld>
            <a:endParaRPr lang="en-US"/>
          </a:p>
        </p:txBody>
      </p:sp>
    </p:spTree>
    <p:extLst>
      <p:ext uri="{BB962C8B-B14F-4D97-AF65-F5344CB8AC3E}">
        <p14:creationId xmlns:p14="http://schemas.microsoft.com/office/powerpoint/2010/main" val="150917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9996DA2-90E5-4E6E-94DC-C5216CDEFD3A}" type="slidenum">
              <a:rPr lang="en-US" smtClean="0"/>
              <a:t>9</a:t>
            </a:fld>
            <a:endParaRPr lang="en-US"/>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46" y="426720"/>
            <a:ext cx="9980954" cy="5354365"/>
          </a:xfrm>
          <a:prstGeom prst="rect">
            <a:avLst/>
          </a:prstGeom>
        </p:spPr>
      </p:pic>
    </p:spTree>
    <p:extLst>
      <p:ext uri="{BB962C8B-B14F-4D97-AF65-F5344CB8AC3E}">
        <p14:creationId xmlns:p14="http://schemas.microsoft.com/office/powerpoint/2010/main" val="38013516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2664</Words>
  <Application>Microsoft Office PowerPoint</Application>
  <PresentationFormat>Grand écran</PresentationFormat>
  <Paragraphs>190</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Calibri Light</vt:lpstr>
      <vt:lpstr>Wingdings</vt:lpstr>
      <vt:lpstr>Thème Office</vt:lpstr>
      <vt:lpstr>Naviguer en Grèce</vt:lpstr>
      <vt:lpstr>Présentation PowerPoint</vt:lpstr>
      <vt:lpstr>Votre entrée par l’Ouest</vt:lpstr>
      <vt:lpstr>Vos documents à bord ! (citoyens UE) Peuvent être exigés par les gardes cotes !</vt:lpstr>
      <vt:lpstr>La taxe sur les bateaux de plaisance et professionnels  ΤΕ.Π.Α.Η (TEPAI)</vt:lpstr>
      <vt:lpstr>eTEPAI mode d’emploi</vt:lpstr>
      <vt:lpstr>eTEPAI mode d’emploi (suite)</vt:lpstr>
      <vt:lpstr>eTEPAI mode d’emploi (suite)</vt:lpstr>
      <vt:lpstr>Présentation PowerPoint</vt:lpstr>
      <vt:lpstr>Présentation PowerPoint</vt:lpstr>
      <vt:lpstr>Présentation PowerPoint</vt:lpstr>
      <vt:lpstr>On ne paye pas la TEPAI si</vt:lpstr>
      <vt:lpstr>Ports et mouillages</vt:lpstr>
      <vt:lpstr>Présentation PowerPoint</vt:lpstr>
      <vt:lpstr>A Savoir</vt:lpstr>
      <vt:lpstr>Présentation PowerPoint</vt:lpstr>
      <vt:lpstr>Références</vt:lpstr>
      <vt:lpstr>Présentation PowerPoint</vt:lpstr>
      <vt:lpstr>Le DEKPA a été supprimé le 19/04/2020</vt:lpstr>
      <vt:lpstr>Le DEKPA (ΔΕλτιο Κινήσεως Πλοίων Αναψυχής)</vt:lpstr>
      <vt:lpstr>Le DEKPA (suite)</vt:lpstr>
      <vt:lpstr>Le DEKPA (suite)</vt:lpstr>
      <vt:lpstr>Ce qu’il est réellement exigé pour le DEKPA Un officier tatillon pourra vous les demander ! Décision ministères de la marine et des finances 08 - 09 – 2016</vt:lpstr>
      <vt:lpstr>FAQs et conseils sur le DEKPA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Naviguer en Grèce</dc:title>
  <dc:creator>Yannis KARYOTAKIS</dc:creator>
  <cp:lastModifiedBy>Yannis KARYOTAKIS</cp:lastModifiedBy>
  <cp:revision>102</cp:revision>
  <cp:lastPrinted>2019-09-01T13:22:33Z</cp:lastPrinted>
  <dcterms:created xsi:type="dcterms:W3CDTF">2017-11-26T09:23:14Z</dcterms:created>
  <dcterms:modified xsi:type="dcterms:W3CDTF">2022-08-24T13:14:45Z</dcterms:modified>
</cp:coreProperties>
</file>