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6" r:id="rId2"/>
  </p:sldMasterIdLst>
  <p:notesMasterIdLst>
    <p:notesMasterId r:id="rId30"/>
  </p:notesMasterIdLst>
  <p:sldIdLst>
    <p:sldId id="256" r:id="rId3"/>
    <p:sldId id="257" r:id="rId4"/>
    <p:sldId id="260" r:id="rId5"/>
    <p:sldId id="258" r:id="rId6"/>
    <p:sldId id="259" r:id="rId7"/>
    <p:sldId id="277" r:id="rId8"/>
    <p:sldId id="278" r:id="rId9"/>
    <p:sldId id="279" r:id="rId10"/>
    <p:sldId id="280" r:id="rId11"/>
    <p:sldId id="261" r:id="rId12"/>
    <p:sldId id="281" r:id="rId13"/>
    <p:sldId id="282" r:id="rId14"/>
    <p:sldId id="262" r:id="rId15"/>
    <p:sldId id="264" r:id="rId16"/>
    <p:sldId id="263" r:id="rId17"/>
    <p:sldId id="265" r:id="rId18"/>
    <p:sldId id="266" r:id="rId19"/>
    <p:sldId id="267" r:id="rId20"/>
    <p:sldId id="275" r:id="rId21"/>
    <p:sldId id="268" r:id="rId22"/>
    <p:sldId id="272" r:id="rId23"/>
    <p:sldId id="269" r:id="rId24"/>
    <p:sldId id="270" r:id="rId25"/>
    <p:sldId id="271" r:id="rId26"/>
    <p:sldId id="273" r:id="rId27"/>
    <p:sldId id="274" r:id="rId28"/>
    <p:sldId id="276" r:id="rId29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65B0690-7024-4145-B971-AF3062DF89E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A7C39F9-12E8-45F0-AC08-7E6356FAA3C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9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39F9-12E8-45F0-AC08-7E6356FAA3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CAB3B46E-AEEB-4050-BF75-E05D19FBECC3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5767" y="6019799"/>
            <a:ext cx="1142245" cy="6699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08B19262-5117-42E5-B1A0-1E662DED273D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3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DDB5BC91-46AD-4F2A-9D9A-EEBDAA4CADC6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5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26F7EBC3-8782-42B8-AC84-4B5F4D8CD66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41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35241231-A047-4F9E-B210-4CF3B519FE09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745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D8C219A9-5BA6-4EBA-B574-6968FEF58EE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70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F6F6B99F-1773-46D4-B91B-643D079ECD41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76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5791E254-E9F7-4921-8A66-1598C77DCF3C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0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BD1B293A-38EE-4179-87CF-0794F6970D8A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16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4CC90D97-9A72-47C1-A082-B76DAB9D934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9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94F60-2CE8-4942-8DFB-090F85D1C8D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4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4B4D-EF3C-4E1D-A4DD-CBE0F5894F98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27633E41-8D43-4F17-8B5D-03E96D13B50A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2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1BDA5-05C2-40D2-8184-F872D4D4120D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26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149-02FC-4061-AC28-0B6C21EC418C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56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AA85-AEC4-4128-BB24-EDEB60F4182A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99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552B-8087-437D-9A45-6B6EF31DBB3E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90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D67-1BB8-464B-8928-BC784BEFE5EC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1B53-D17D-43F1-9AE1-E8B70522DEF3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94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397A-4A4E-4154-8AE0-2EE17AD4A47F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34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0925-9EF6-4DD5-BAF5-086D22736AC9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82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73B-C33D-477B-A37B-6C6C2C78A5E8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3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4612" y="6172200"/>
            <a:ext cx="610432" cy="45409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8B19262-5117-42E5-B1A0-1E662DED273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8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A03EC23A-846A-42CA-9C97-5C1241AD10EA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0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3671DC05-EB05-4817-BF7C-7B3AAF77F0C5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491A8F74-D0F2-4686-BD98-55549A806AD0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1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6709C789-0AF9-4A59-8E96-B7075F1CFBA7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0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F47735FF-2F5D-465D-92C1-DBC2E4FA4ECD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A5928099-1AD2-4C10-A3A5-9A0C7157A153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76012" y="6172200"/>
            <a:ext cx="848936" cy="517525"/>
          </a:xfrm>
          <a:prstGeom prst="rect">
            <a:avLst/>
          </a:prstGeom>
        </p:spPr>
        <p:txBody>
          <a:bodyPr/>
          <a:lstStyle/>
          <a:p>
            <a:fld id="{08B19262-5117-42E5-B1A0-1E662DED2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1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Espace réservé du numéro de diapositive 1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4669-8B1F-4D9E-9F52-854E6413E1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0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2ECC7-15E9-4F78-9B83-527E718511B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CD739-2923-4E81-9ADB-F6B70237BC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eb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skiron.org/en/openwrf" TargetMode="External"/><Relationship Id="rId3" Type="http://schemas.openxmlformats.org/officeDocument/2006/relationships/hyperlink" Target="https://poseidon.hcmr.gr/el" TargetMode="External"/><Relationship Id="rId7" Type="http://schemas.openxmlformats.org/officeDocument/2006/relationships/hyperlink" Target="https://www.wofrance.fr/meteo/marine" TargetMode="External"/><Relationship Id="rId2" Type="http://schemas.openxmlformats.org/officeDocument/2006/relationships/hyperlink" Target="https://meteo.gr/anemologio.cfm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windguru.cz/map/?lat=36.02155121382042&amp;lon=26.813196482830126&amp;zoom=6.5" TargetMode="External"/><Relationship Id="rId5" Type="http://schemas.openxmlformats.org/officeDocument/2006/relationships/hyperlink" Target="https://www.windfinder.com/#7/37.9052/26.4661" TargetMode="External"/><Relationship Id="rId4" Type="http://schemas.openxmlformats.org/officeDocument/2006/relationships/hyperlink" Target="http://www.lamma.rete.toscana.it/mare/modelli/vento-e-mar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ilgrib.com/" TargetMode="External"/><Relationship Id="rId2" Type="http://schemas.openxmlformats.org/officeDocument/2006/relationships/hyperlink" Target="https://opengribs.org/en/xygrib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drena-software.com/en/" TargetMode="External"/><Relationship Id="rId5" Type="http://schemas.openxmlformats.org/officeDocument/2006/relationships/hyperlink" Target="https://www.predictwind.com/" TargetMode="External"/><Relationship Id="rId4" Type="http://schemas.openxmlformats.org/officeDocument/2006/relationships/hyperlink" Target="https://www.squid-sailing.com/en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opengribs.org/en/xygrib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isance-pratique.com/Options-de-navigation-en-mer-Egee?lang=fr#meteo" TargetMode="External"/><Relationship Id="rId2" Type="http://schemas.openxmlformats.org/officeDocument/2006/relationships/hyperlink" Target="https://fb.watch/gu8aEY_JUY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ailing-mimosa.eu/enimerotika/1133817_o-kairo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hyperlink" Target="https://poseidon.hcmr.gr/el/synistoses/kentro-dedomenon/roi-dedomenon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80353" y="1830830"/>
            <a:ext cx="9412434" cy="1586935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l-GR" sz="4400" cap="none" dirty="0" smtClean="0">
                <a:latin typeface="+mn-lt"/>
                <a:ea typeface="+mn-ea"/>
                <a:cs typeface="+mn-cs"/>
              </a:rPr>
              <a:t>Μετεωρολογικοί χάρτες μοντέλα, προβλέψεις</a:t>
            </a:r>
            <a:r>
              <a:rPr lang="en-US" sz="4400" cap="none" dirty="0" smtClean="0">
                <a:latin typeface="+mn-lt"/>
                <a:ea typeface="+mn-ea"/>
                <a:cs typeface="+mn-cs"/>
              </a:rPr>
              <a:t>(*)</a:t>
            </a:r>
            <a:endParaRPr lang="en-US" sz="44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637" y="3843867"/>
            <a:ext cx="7679094" cy="1947333"/>
          </a:xfrm>
        </p:spPr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Γιάννης Καρυωτάκης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err="1" smtClean="0">
                <a:solidFill>
                  <a:schemeClr val="tx1"/>
                </a:solidFill>
              </a:rPr>
              <a:t>Yannis.karyotakis</a:t>
            </a:r>
            <a:r>
              <a:rPr lang="fr-FR" dirty="0" smtClean="0">
                <a:solidFill>
                  <a:schemeClr val="tx1"/>
                </a:solidFill>
              </a:rPr>
              <a:t>@</a:t>
            </a:r>
            <a:r>
              <a:rPr lang="en-US" dirty="0" smtClean="0">
                <a:solidFill>
                  <a:schemeClr val="tx1"/>
                </a:solidFill>
              </a:rPr>
              <a:t>gmail.com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el-GR" sz="2000" dirty="0" smtClean="0">
                <a:solidFill>
                  <a:schemeClr val="tx1"/>
                </a:solidFill>
              </a:rPr>
              <a:t>Σύρος</a:t>
            </a:r>
            <a:r>
              <a:rPr lang="fr-FR" sz="2000" dirty="0" smtClean="0">
                <a:solidFill>
                  <a:schemeClr val="tx1"/>
                </a:solidFill>
              </a:rPr>
              <a:t>, </a:t>
            </a:r>
            <a:r>
              <a:rPr lang="el-GR" sz="2000" dirty="0" smtClean="0">
                <a:solidFill>
                  <a:schemeClr val="tx1"/>
                </a:solidFill>
              </a:rPr>
              <a:t>Νοέμβριος 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20</a:t>
            </a:r>
            <a:r>
              <a:rPr lang="el-GR" dirty="0" smtClean="0">
                <a:solidFill>
                  <a:schemeClr val="tx1"/>
                </a:solidFill>
              </a:rPr>
              <a:t>24</a:t>
            </a: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75881" y="6217302"/>
            <a:ext cx="1064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(*)</a:t>
            </a:r>
            <a:r>
              <a:rPr lang="el-GR" dirty="0" smtClean="0"/>
              <a:t> Παρουσίαση στην </a:t>
            </a:r>
            <a:r>
              <a:rPr lang="el-GR" dirty="0" smtClean="0"/>
              <a:t>57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r>
              <a:rPr lang="el-GR" dirty="0" smtClean="0"/>
              <a:t>σχολή ιστιοπλοΐας ανοιχτής θαλάσσης  του Ναυτικού Ομίλου Συρου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" y="159179"/>
            <a:ext cx="1391055" cy="13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10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01558" y="97277"/>
            <a:ext cx="4411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Κύματα και καταιγίδες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69" y="214008"/>
            <a:ext cx="4884965" cy="30678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09655" y="389664"/>
            <a:ext cx="418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CAPE </a:t>
            </a:r>
            <a:r>
              <a:rPr lang="fr-FR" sz="2400" b="1" dirty="0"/>
              <a:t>Convective </a:t>
            </a:r>
            <a:r>
              <a:rPr lang="fr-FR" sz="2400" b="1" dirty="0" err="1"/>
              <a:t>Available</a:t>
            </a:r>
            <a:r>
              <a:rPr lang="fr-FR" sz="2400" b="1" dirty="0"/>
              <a:t> </a:t>
            </a:r>
            <a:r>
              <a:rPr lang="fr-FR" sz="2400" b="1" dirty="0" err="1"/>
              <a:t>Potential</a:t>
            </a:r>
            <a:r>
              <a:rPr lang="fr-FR" sz="2400" b="1" dirty="0"/>
              <a:t> </a:t>
            </a:r>
            <a:r>
              <a:rPr lang="fr-FR" sz="2400" b="1" dirty="0" err="1"/>
              <a:t>Energy</a:t>
            </a:r>
            <a:r>
              <a:rPr lang="fr-FR" sz="2400" b="1" dirty="0"/>
              <a:t> </a:t>
            </a:r>
            <a:r>
              <a:rPr lang="fr-FR" sz="2400" b="1" dirty="0" smtClean="0"/>
              <a:t>&gt; 2000 </a:t>
            </a:r>
            <a:r>
              <a:rPr lang="el-GR" sz="2400" b="1" dirty="0" smtClean="0"/>
              <a:t>δυνατή καταιγίδα</a:t>
            </a:r>
            <a:endParaRPr lang="fr-FR" sz="2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3375720"/>
            <a:ext cx="5276883" cy="331400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964152" y="3375719"/>
            <a:ext cx="2878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Ανακλαστικοτητα</a:t>
            </a:r>
            <a:r>
              <a:rPr lang="el-GR" sz="2400" b="1" dirty="0" smtClean="0"/>
              <a:t>, </a:t>
            </a:r>
            <a:r>
              <a:rPr lang="en-US" sz="2400" b="1" dirty="0" smtClean="0"/>
              <a:t>Total Reflectivity</a:t>
            </a:r>
          </a:p>
          <a:p>
            <a:r>
              <a:rPr lang="en-US" sz="2400" b="1" dirty="0" smtClean="0"/>
              <a:t>&gt;20-25</a:t>
            </a:r>
            <a:r>
              <a:rPr lang="el-GR" sz="2400" b="1" dirty="0" smtClean="0"/>
              <a:t> πιθανή καταιγίδα</a:t>
            </a:r>
            <a:r>
              <a:rPr lang="en-US" sz="2400" b="1" dirty="0" smtClean="0"/>
              <a:t> </a:t>
            </a:r>
            <a:endParaRPr lang="fr-FR" sz="2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919824"/>
            <a:ext cx="5403304" cy="40524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59568" y="4692316"/>
            <a:ext cx="125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Κύμα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30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11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178560" y="284480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Ένταση του αέρα στο Αιγαίο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2" y="863600"/>
            <a:ext cx="4746792" cy="34747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03200"/>
            <a:ext cx="6106160" cy="61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00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03" y="2800588"/>
            <a:ext cx="3931920" cy="39319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47320"/>
            <a:ext cx="4414520" cy="44145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46" y="721360"/>
            <a:ext cx="4835852" cy="34442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46576" y="147320"/>
            <a:ext cx="56252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Ένταση </a:t>
            </a:r>
            <a:r>
              <a:rPr lang="el-GR" sz="2800" dirty="0" smtClean="0"/>
              <a:t>του αέρα </a:t>
            </a:r>
            <a:r>
              <a:rPr lang="el-GR" sz="2800" dirty="0"/>
              <a:t>στο </a:t>
            </a:r>
            <a:r>
              <a:rPr lang="el-GR" sz="2800" dirty="0" smtClean="0"/>
              <a:t>Αιγαίο (2)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6803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13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2" y="142241"/>
            <a:ext cx="5269654" cy="39522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0" y="1489305"/>
            <a:ext cx="6243860" cy="46828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2756" y="4247528"/>
            <a:ext cx="357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Δευτέρα</a:t>
            </a:r>
            <a:r>
              <a:rPr lang="en-US" sz="2400" dirty="0" smtClean="0"/>
              <a:t> 14/9/2020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5809188" y="6218092"/>
            <a:ext cx="527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Παρασκευή</a:t>
            </a:r>
            <a:r>
              <a:rPr lang="en-US" sz="2400" dirty="0" smtClean="0"/>
              <a:t> 18/9/2020 </a:t>
            </a:r>
            <a:r>
              <a:rPr lang="el-GR" sz="2800" dirty="0" smtClean="0"/>
              <a:t>Ιανός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5894962" y="418289"/>
            <a:ext cx="5381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Παρακολουθούμε τον καιρό συνέχεια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3502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14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739302" y="233464"/>
            <a:ext cx="3151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Προβλέψεις</a:t>
            </a:r>
            <a:r>
              <a:rPr lang="en-US" sz="2800" dirty="0" smtClean="0"/>
              <a:t> (*)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82" y="233464"/>
            <a:ext cx="3906369" cy="40984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5564" y="840905"/>
            <a:ext cx="54572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Πόσο μακριά θα πάει η μπάλα </a:t>
            </a:r>
            <a:r>
              <a:rPr lang="en-US" sz="2000" dirty="0" smtClean="0"/>
              <a:t>;</a:t>
            </a:r>
          </a:p>
          <a:p>
            <a:endParaRPr lang="en-US" sz="2000" dirty="0"/>
          </a:p>
          <a:p>
            <a:r>
              <a:rPr lang="el-GR" sz="2000" dirty="0" smtClean="0"/>
              <a:t>Δύναμη </a:t>
            </a:r>
            <a:r>
              <a:rPr lang="en-US" sz="2000" dirty="0" smtClean="0"/>
              <a:t>F = m </a:t>
            </a:r>
            <a:r>
              <a:rPr lang="fr-FR" sz="2000" dirty="0" smtClean="0"/>
              <a:t>x </a:t>
            </a:r>
            <a:r>
              <a:rPr lang="el-GR" sz="2000" dirty="0" smtClean="0"/>
              <a:t>γ μάζα </a:t>
            </a:r>
            <a:r>
              <a:rPr lang="el-GR" sz="2000" dirty="0" err="1" smtClean="0"/>
              <a:t>επι</a:t>
            </a:r>
            <a:r>
              <a:rPr lang="el-GR" sz="2000" dirty="0" smtClean="0"/>
              <a:t> επιτάχυνση</a:t>
            </a:r>
          </a:p>
          <a:p>
            <a:endParaRPr lang="el-GR" sz="2000" dirty="0"/>
          </a:p>
          <a:p>
            <a:r>
              <a:rPr lang="el-GR" sz="2000" dirty="0" smtClean="0"/>
              <a:t>Ακριβής πρόβλεψη σε ιδανικές συνθήκες εργαστήριου</a:t>
            </a:r>
          </a:p>
          <a:p>
            <a:endParaRPr lang="el-GR" dirty="0"/>
          </a:p>
          <a:p>
            <a:r>
              <a:rPr lang="el-GR" sz="2000" dirty="0" smtClean="0"/>
              <a:t>Στο γήπεδο</a:t>
            </a:r>
            <a:r>
              <a:rPr lang="en-US" sz="2000" dirty="0" smtClean="0"/>
              <a:t>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Πόση είναι η δύναμη της κλωτσιάς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Τι αντίσταση φέρνει το έδαφος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Υγρασία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Αέρας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/>
              <a:t>Αβεβαιότητα της πρόβλεψης μας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/>
              <a:t>Μεγαλύτερη ακρίβεια περισσότεροι παράμετροι, άρα πολυπλοκότητα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5972782" y="6256421"/>
            <a:ext cx="629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 </a:t>
            </a:r>
            <a:r>
              <a:rPr lang="el-GR" dirty="0" smtClean="0"/>
              <a:t>Δανείζομαι ιδέες από τον Μ. Φλαούνα του </a:t>
            </a:r>
            <a:r>
              <a:rPr lang="el-GR" dirty="0" err="1" smtClean="0"/>
              <a:t>Ποσειδων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8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15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282102" y="10018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Αριθμητικά μοντέλα και προβλέψεις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34" y="739208"/>
            <a:ext cx="5815246" cy="55137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6411" y="989944"/>
            <a:ext cx="53043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800" dirty="0" smtClean="0"/>
              <a:t>Φυσική και Χημεία της ατμοσφαίρας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2800" dirty="0" smtClean="0"/>
              <a:t>Μεταφορά της ηλιακής ενέργειας, αλληλεπίδραση της ενέργειας με την ατμόσφαιρα.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2800" dirty="0" smtClean="0"/>
              <a:t>Οι νόμοι της φυσικής είναι γνωστοί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sz="2800" dirty="0" smtClean="0"/>
              <a:t>Πολυπλοκότητα του συστήματος με πολλές παραμέτρους   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250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16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203937" y="95437"/>
            <a:ext cx="4728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Χωρική ανάλυση και χρονικό βήμα</a:t>
            </a:r>
          </a:p>
          <a:p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dirty="0" smtClean="0"/>
              <a:t> Η ατμόσφαιρα χωρίζεται σε κουτάκια , </a:t>
            </a:r>
            <a:r>
              <a:rPr lang="en-US" dirty="0" smtClean="0"/>
              <a:t>pixels</a:t>
            </a:r>
            <a:r>
              <a:rPr lang="el-GR" dirty="0" smtClean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dirty="0" smtClean="0"/>
              <a:t>Λύνουμε τις εξισώσεις σε κάθε κουτάκι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l-GR" b="1" i="1" u="sng" dirty="0" smtClean="0"/>
              <a:t>Το μήκος της πλευράς του κύβου </a:t>
            </a:r>
            <a:r>
              <a:rPr lang="el-GR" dirty="0" smtClean="0"/>
              <a:t>είναι η κύρια παράμετρος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l-GR" dirty="0" smtClean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15" y="145670"/>
            <a:ext cx="5797745" cy="28917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94" y="2443734"/>
            <a:ext cx="3522047" cy="424599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97806" y="3147872"/>
            <a:ext cx="63716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Τοπικά φαινόμενα έκτασης &lt; πλευρά του κύβου το μοντέλο δεν τα βλέπει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Για να ξεκινήσει το μοντέλο χρειάζεται 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Πραγματικές μετρήσεις σταθμών, επίγειοι, θαλάσσιοι, κινητοί, δορυφορικοί</a:t>
            </a:r>
            <a:r>
              <a:rPr lang="en-US" dirty="0" smtClean="0"/>
              <a:t>. </a:t>
            </a:r>
            <a:r>
              <a:rPr lang="el-GR" b="1" u="sng" dirty="0" smtClean="0"/>
              <a:t>Αρχικές συνθήκες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Επιρροή των γειτονικών κουτιών. Φαινόμενο της πεταλούδας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Computing time </a:t>
            </a:r>
            <a:r>
              <a:rPr lang="el-GR" dirty="0" smtClean="0"/>
              <a:t>μας περιορίζει  τον αριθμό των κουτιών και το βάθος χρόνου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Όσο μικρότερο κουτί  τόσο η πρόβλεψη είναι για λιγότερες μέρες, ώρες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65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17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6" y="144379"/>
            <a:ext cx="5450513" cy="33119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76" y="2843101"/>
            <a:ext cx="7243846" cy="35878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2042" y="407878"/>
            <a:ext cx="481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Ποιότητα προβλέψεων 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188286" y="4788568"/>
            <a:ext cx="4119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Αβεβαιότητα αρχικών συνθηκών</a:t>
            </a:r>
          </a:p>
          <a:p>
            <a:pPr algn="ctr"/>
            <a:r>
              <a:rPr lang="el-GR" sz="2800" dirty="0" smtClean="0"/>
              <a:t>51 προσομοιώσεις 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5903494" y="1477185"/>
            <a:ext cx="6055896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3600" dirty="0" smtClean="0"/>
              <a:t>Πιθανότητα </a:t>
            </a:r>
            <a:r>
              <a:rPr lang="en-US" sz="3600" dirty="0" smtClean="0"/>
              <a:t>x</a:t>
            </a:r>
            <a:r>
              <a:rPr lang="el-GR" sz="3600" dirty="0" smtClean="0"/>
              <a:t>%  να φυσάει να βρέχει …. </a:t>
            </a:r>
            <a:endParaRPr lang="fr-FR" sz="3600" dirty="0"/>
          </a:p>
        </p:txBody>
      </p:sp>
      <p:sp>
        <p:nvSpPr>
          <p:cNvPr id="8" name="Flèche gauche 7"/>
          <p:cNvSpPr/>
          <p:nvPr/>
        </p:nvSpPr>
        <p:spPr>
          <a:xfrm>
            <a:off x="5353284" y="606964"/>
            <a:ext cx="758758" cy="139746"/>
          </a:xfrm>
          <a:prstGeom prst="leftArrow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3492230" y="5622587"/>
            <a:ext cx="1682885" cy="14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1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107" y="240632"/>
            <a:ext cx="10058400" cy="938463"/>
          </a:xfrm>
        </p:spPr>
        <p:txBody>
          <a:bodyPr/>
          <a:lstStyle/>
          <a:p>
            <a:r>
              <a:rPr lang="el-GR" dirty="0" smtClean="0"/>
              <a:t>Μετεωρολογικά μοντέλα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4211" y="1179095"/>
            <a:ext cx="11070641" cy="4815305"/>
          </a:xfrm>
        </p:spPr>
        <p:txBody>
          <a:bodyPr>
            <a:normAutofit fontScale="925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GFS </a:t>
            </a:r>
            <a:r>
              <a:rPr lang="el-GR" sz="2400" dirty="0">
                <a:solidFill>
                  <a:schemeClr val="tx1"/>
                </a:solidFill>
              </a:rPr>
              <a:t>του αμερικανικού οργανισμού ΝΟΑΑ. Κάνει προβλέψεις για 10-15 μέρες και η πλευρά του είναι </a:t>
            </a:r>
            <a:r>
              <a:rPr lang="el-GR" sz="2400" dirty="0" smtClean="0">
                <a:solidFill>
                  <a:schemeClr val="tx1"/>
                </a:solidFill>
              </a:rPr>
              <a:t>22</a:t>
            </a:r>
            <a:r>
              <a:rPr lang="en-US" sz="2400" dirty="0" smtClean="0">
                <a:solidFill>
                  <a:schemeClr val="tx1"/>
                </a:solidFill>
              </a:rPr>
              <a:t>Km</a:t>
            </a:r>
            <a:r>
              <a:rPr lang="el-GR" sz="2400" dirty="0">
                <a:solidFill>
                  <a:schemeClr val="tx1"/>
                </a:solidFill>
              </a:rPr>
              <a:t>, ή 0,5</a:t>
            </a:r>
            <a:r>
              <a:rPr lang="el-GR" sz="2400" baseline="30000" dirty="0">
                <a:solidFill>
                  <a:schemeClr val="tx1"/>
                </a:solidFill>
              </a:rPr>
              <a:t>ο</a:t>
            </a:r>
            <a:r>
              <a:rPr lang="el-GR" sz="2400" dirty="0">
                <a:solidFill>
                  <a:schemeClr val="tx1"/>
                </a:solidFill>
              </a:rPr>
              <a:t>. Συχνά τα τοπικά μοντέλα θα το χρησιμοποιήσουν σαν αρχικό σημείο για τις προσομοιώσεις τους.</a:t>
            </a:r>
            <a:endParaRPr lang="fr-FR" sz="24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chemeClr val="tx1"/>
                </a:solidFill>
              </a:rPr>
              <a:t>ECMWF</a:t>
            </a:r>
            <a:r>
              <a:rPr lang="el-GR" sz="2400" dirty="0" smtClean="0">
                <a:solidFill>
                  <a:schemeClr val="tx1"/>
                </a:solidFill>
              </a:rPr>
              <a:t>, </a:t>
            </a:r>
            <a:r>
              <a:rPr lang="el-GR" sz="2400" dirty="0">
                <a:solidFill>
                  <a:schemeClr val="tx1"/>
                </a:solidFill>
              </a:rPr>
              <a:t>το ευρωπαϊκό παρόμοιο με το </a:t>
            </a:r>
            <a:r>
              <a:rPr lang="en-US" sz="2400" dirty="0">
                <a:solidFill>
                  <a:schemeClr val="tx1"/>
                </a:solidFill>
              </a:rPr>
              <a:t>GFS</a:t>
            </a:r>
            <a:r>
              <a:rPr lang="el-GR" sz="2400" dirty="0">
                <a:solidFill>
                  <a:schemeClr val="tx1"/>
                </a:solidFill>
              </a:rPr>
              <a:t>. Πλευρά 0,5</a:t>
            </a:r>
            <a:r>
              <a:rPr lang="el-GR" sz="2400" baseline="30000" dirty="0">
                <a:solidFill>
                  <a:schemeClr val="tx1"/>
                </a:solidFill>
              </a:rPr>
              <a:t>ο</a:t>
            </a:r>
            <a:endParaRPr lang="fr-FR" sz="24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WRF</a:t>
            </a:r>
            <a:r>
              <a:rPr lang="el-GR" sz="2400" dirty="0">
                <a:solidFill>
                  <a:schemeClr val="tx1"/>
                </a:solidFill>
              </a:rPr>
              <a:t> τοπικό μοντέλο, πλευρά 12</a:t>
            </a:r>
            <a:r>
              <a:rPr lang="en-US" sz="2400" dirty="0">
                <a:solidFill>
                  <a:schemeClr val="tx1"/>
                </a:solidFill>
              </a:rPr>
              <a:t>Km</a:t>
            </a:r>
            <a:r>
              <a:rPr lang="el-GR" sz="2400" dirty="0">
                <a:solidFill>
                  <a:schemeClr val="tx1"/>
                </a:solidFill>
              </a:rPr>
              <a:t>, προβλέψεις για 5 μέρες, και πλευρά 4</a:t>
            </a:r>
            <a:r>
              <a:rPr lang="en-US" sz="2400" dirty="0">
                <a:solidFill>
                  <a:schemeClr val="tx1"/>
                </a:solidFill>
              </a:rPr>
              <a:t>Km</a:t>
            </a:r>
            <a:r>
              <a:rPr lang="el-GR" sz="2400" dirty="0">
                <a:solidFill>
                  <a:schemeClr val="tx1"/>
                </a:solidFill>
              </a:rPr>
              <a:t>, προβλέψεις για 2 μέρες. Λαμβάνει υπόψιν την γεωγραφία. Το χρησιμοποιώ συχνά.</a:t>
            </a:r>
            <a:endParaRPr lang="fr-FR" sz="24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NEMS </a:t>
            </a:r>
            <a:r>
              <a:rPr lang="el-GR" sz="2400" dirty="0">
                <a:solidFill>
                  <a:schemeClr val="tx1"/>
                </a:solidFill>
              </a:rPr>
              <a:t>τοπικό μοντέλο, πλευρά 5</a:t>
            </a:r>
            <a:r>
              <a:rPr lang="en-US" sz="2400" dirty="0">
                <a:solidFill>
                  <a:schemeClr val="tx1"/>
                </a:solidFill>
              </a:rPr>
              <a:t>Km</a:t>
            </a:r>
            <a:r>
              <a:rPr lang="el-GR" sz="2400" dirty="0">
                <a:solidFill>
                  <a:schemeClr val="tx1"/>
                </a:solidFill>
              </a:rPr>
              <a:t>, προβλέψεις για 3 μέρες</a:t>
            </a:r>
            <a:endParaRPr lang="fr-FR" sz="24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Arpège</a:t>
            </a:r>
            <a:r>
              <a:rPr lang="el-GR" sz="2400" dirty="0">
                <a:solidFill>
                  <a:schemeClr val="tx1"/>
                </a:solidFill>
              </a:rPr>
              <a:t> ανάλογο του </a:t>
            </a:r>
            <a:r>
              <a:rPr lang="fr-FR" sz="2400" dirty="0">
                <a:solidFill>
                  <a:schemeClr val="tx1"/>
                </a:solidFill>
              </a:rPr>
              <a:t>WRF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ICON</a:t>
            </a:r>
            <a:r>
              <a:rPr lang="el-GR" sz="2400" dirty="0">
                <a:solidFill>
                  <a:schemeClr val="tx1"/>
                </a:solidFill>
              </a:rPr>
              <a:t>-</a:t>
            </a:r>
            <a:r>
              <a:rPr lang="fr-FR" sz="2400" dirty="0">
                <a:solidFill>
                  <a:schemeClr val="tx1"/>
                </a:solidFill>
              </a:rPr>
              <a:t>EU </a:t>
            </a:r>
            <a:r>
              <a:rPr lang="el-GR" sz="2400" dirty="0">
                <a:solidFill>
                  <a:schemeClr val="tx1"/>
                </a:solidFill>
              </a:rPr>
              <a:t>γερμανικό τοπικό μοντέλο, πλευρά 7</a:t>
            </a:r>
            <a:r>
              <a:rPr lang="en-US" sz="2400" dirty="0">
                <a:solidFill>
                  <a:schemeClr val="tx1"/>
                </a:solidFill>
              </a:rPr>
              <a:t>Km</a:t>
            </a:r>
            <a:r>
              <a:rPr lang="el-GR" sz="2400" dirty="0">
                <a:solidFill>
                  <a:schemeClr val="tx1"/>
                </a:solidFill>
              </a:rPr>
              <a:t>, προβλέψεις για 5 </a:t>
            </a:r>
            <a:r>
              <a:rPr lang="el-GR" sz="2400" dirty="0" smtClean="0">
                <a:solidFill>
                  <a:schemeClr val="tx1"/>
                </a:solidFill>
              </a:rPr>
              <a:t>μέρες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l-GR" sz="2400" dirty="0" smtClean="0">
                <a:solidFill>
                  <a:schemeClr val="tx1"/>
                </a:solidFill>
              </a:rPr>
              <a:t>Και πολλά άλλα</a:t>
            </a:r>
            <a:endParaRPr lang="fr-FR" sz="2400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19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938463" y="348916"/>
            <a:ext cx="993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Παρακολουθούμε τον καιρό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938462" y="1407695"/>
            <a:ext cx="103375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800" strike="dblStrike" dirty="0" smtClean="0"/>
              <a:t>Το πρωί πριν φύγω πίνω καφέ στο </a:t>
            </a:r>
            <a:r>
              <a:rPr lang="en-US" sz="2800" strike="dblStrike" dirty="0" smtClean="0"/>
              <a:t>Baobab, </a:t>
            </a:r>
            <a:r>
              <a:rPr lang="el-GR" sz="2800" strike="dblStrike" dirty="0" smtClean="0"/>
              <a:t>και για καλού κακού ανοίγω το </a:t>
            </a:r>
            <a:r>
              <a:rPr lang="en-US" sz="2800" strike="dblStrike" dirty="0" smtClean="0"/>
              <a:t>windy </a:t>
            </a:r>
            <a:r>
              <a:rPr lang="el-GR" sz="2800" strike="dblStrike" dirty="0" smtClean="0"/>
              <a:t>να δω</a:t>
            </a:r>
          </a:p>
          <a:p>
            <a:pPr marL="514350" indent="-514350">
              <a:buFont typeface="+mj-lt"/>
              <a:buAutoNum type="arabicPeriod"/>
            </a:pPr>
            <a:endParaRPr lang="el-GR" sz="2800" strike="dblStrike" dirty="0"/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 Παρακολουθώ τον καιρό μέρες τώρα, κάθε μέρα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l-GR" sz="2800" dirty="0" smtClean="0"/>
              <a:t>Μακροχρόνιες προβλέψεις με </a:t>
            </a:r>
            <a:r>
              <a:rPr lang="en-US" sz="2800" dirty="0" smtClean="0"/>
              <a:t>GFS / ECMWF.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 3-4 </a:t>
            </a:r>
            <a:r>
              <a:rPr lang="el-GR" sz="2800" dirty="0" smtClean="0"/>
              <a:t>μέρες πριν </a:t>
            </a:r>
            <a:r>
              <a:rPr lang="en-US" sz="2800" dirty="0" smtClean="0"/>
              <a:t>ICON-7 Km, OpenWRF-12Km</a:t>
            </a:r>
            <a:endParaRPr lang="el-GR" sz="28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l-GR" sz="2800" dirty="0" smtClean="0"/>
              <a:t> 24-48 ώρες πριν </a:t>
            </a:r>
            <a:r>
              <a:rPr lang="en-US" sz="2800" dirty="0" err="1" smtClean="0"/>
              <a:t>OpenWRF</a:t>
            </a:r>
            <a:r>
              <a:rPr lang="en-US" sz="2800" dirty="0" smtClean="0"/>
              <a:t>-</a:t>
            </a:r>
            <a:r>
              <a:rPr lang="el-GR" sz="2800" dirty="0" smtClean="0"/>
              <a:t>4</a:t>
            </a:r>
            <a:r>
              <a:rPr lang="en-US" sz="2800" dirty="0" smtClean="0"/>
              <a:t>Km</a:t>
            </a:r>
            <a:endParaRPr lang="el-GR" sz="28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l-GR" sz="2800" dirty="0" smtClean="0"/>
              <a:t>Συγκρίνω τα μοντέλα μεταξύ τους  και τις προβλέψεις τους με τον καιρό που βλέπω καθημερινά.  </a:t>
            </a:r>
            <a:endParaRPr lang="el-GR" sz="2800" dirty="0"/>
          </a:p>
          <a:p>
            <a:pPr marL="800100" lvl="1" indent="-342900">
              <a:buFont typeface="+mj-lt"/>
              <a:buAutoNum type="arabicPeriod"/>
            </a:pPr>
            <a:endParaRPr lang="fr-FR" sz="2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1155032" y="1564105"/>
            <a:ext cx="9095873" cy="5895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5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86" y="123554"/>
            <a:ext cx="8754894" cy="65661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8658" y="593673"/>
            <a:ext cx="2665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Πίεση </a:t>
            </a:r>
            <a:r>
              <a:rPr lang="en-US" sz="2400" dirty="0" smtClean="0"/>
              <a:t>: Pascal = Newton/m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 </a:t>
            </a:r>
            <a:r>
              <a:rPr lang="en-US" sz="2400" b="1" u="sng" dirty="0" err="1" smtClean="0"/>
              <a:t>hPa</a:t>
            </a:r>
            <a:r>
              <a:rPr lang="en-US" sz="2400" dirty="0" smtClean="0"/>
              <a:t>, mmHg, </a:t>
            </a:r>
            <a:r>
              <a:rPr lang="en-US" sz="2400" b="1" u="sng" dirty="0" smtClean="0"/>
              <a:t>mbar</a:t>
            </a:r>
            <a:r>
              <a:rPr lang="en-US" sz="2400" b="1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ατμόσφαιρες,</a:t>
            </a:r>
            <a:r>
              <a:rPr lang="en-US" sz="2400" dirty="0" smtClean="0"/>
              <a:t> PSI !</a:t>
            </a:r>
          </a:p>
          <a:p>
            <a:endParaRPr lang="en-US" sz="2400" dirty="0"/>
          </a:p>
          <a:p>
            <a:pPr algn="ctr"/>
            <a:r>
              <a:rPr lang="en-US" sz="2400" b="1" i="1" dirty="0" smtClean="0"/>
              <a:t>P = 1013,25 </a:t>
            </a:r>
            <a:r>
              <a:rPr lang="en-US" sz="2400" b="1" i="1" dirty="0" err="1" smtClean="0"/>
              <a:t>hPa</a:t>
            </a:r>
            <a:r>
              <a:rPr lang="en-US" sz="2400" b="1" i="1" dirty="0" smtClean="0"/>
              <a:t> </a:t>
            </a:r>
            <a:r>
              <a:rPr lang="el-GR" sz="2400" dirty="0" smtClean="0"/>
              <a:t>στην επιφάνεια της θάλασσας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4828" y="4531120"/>
            <a:ext cx="2227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Θερμοκρασία</a:t>
            </a:r>
            <a:endParaRPr lang="el-GR" sz="2400" dirty="0"/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36648" y="5204042"/>
            <a:ext cx="17039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Υγρασία</a:t>
            </a:r>
            <a:endParaRPr lang="fr-FR" sz="2400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03266" y="6246296"/>
            <a:ext cx="257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hPa</a:t>
            </a:r>
            <a:r>
              <a:rPr lang="fr-FR" sz="1400" i="1" dirty="0"/>
              <a:t> </a:t>
            </a:r>
            <a:r>
              <a:rPr lang="fr-FR" sz="1400" i="1" dirty="0" smtClean="0"/>
              <a:t>= 100 Pascal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5444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4212" y="953311"/>
            <a:ext cx="11094704" cy="5736414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l-GR" sz="2200" dirty="0" smtClean="0">
                <a:solidFill>
                  <a:schemeClr val="tx1"/>
                </a:solidFill>
              </a:rPr>
              <a:t>Ελληνικό </a:t>
            </a:r>
            <a:r>
              <a:rPr lang="en-US" sz="2200" dirty="0" err="1">
                <a:solidFill>
                  <a:schemeClr val="tx1"/>
                </a:solidFill>
              </a:rPr>
              <a:t>meteo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u="sng" dirty="0">
                <a:solidFill>
                  <a:schemeClr val="tx1"/>
                </a:solidFill>
                <a:hlinkClick r:id="rId2"/>
              </a:rPr>
              <a:t>https</a:t>
            </a:r>
            <a:r>
              <a:rPr lang="el-GR" sz="2200" u="sng" dirty="0">
                <a:solidFill>
                  <a:schemeClr val="tx1"/>
                </a:solidFill>
                <a:hlinkClick r:id="rId2"/>
              </a:rPr>
              <a:t>://</a:t>
            </a:r>
            <a:r>
              <a:rPr lang="en-US" sz="2200" u="sng" dirty="0" err="1">
                <a:solidFill>
                  <a:schemeClr val="tx1"/>
                </a:solidFill>
                <a:hlinkClick r:id="rId2"/>
              </a:rPr>
              <a:t>meteo</a:t>
            </a:r>
            <a:r>
              <a:rPr lang="el-GR" sz="2200" u="sng" dirty="0">
                <a:solidFill>
                  <a:schemeClr val="tx1"/>
                </a:solidFill>
                <a:hlinkClick r:id="rId2"/>
              </a:rPr>
              <a:t>.</a:t>
            </a:r>
            <a:r>
              <a:rPr lang="en-US" sz="2200" u="sng" dirty="0">
                <a:solidFill>
                  <a:schemeClr val="tx1"/>
                </a:solidFill>
                <a:hlinkClick r:id="rId2"/>
              </a:rPr>
              <a:t>gr</a:t>
            </a:r>
            <a:r>
              <a:rPr lang="el-GR" sz="2200" u="sng" dirty="0">
                <a:solidFill>
                  <a:schemeClr val="tx1"/>
                </a:solidFill>
                <a:hlinkClick r:id="rId2"/>
              </a:rPr>
              <a:t>/</a:t>
            </a:r>
            <a:r>
              <a:rPr lang="en-US" sz="2200" u="sng" dirty="0" err="1">
                <a:solidFill>
                  <a:schemeClr val="tx1"/>
                </a:solidFill>
                <a:hlinkClick r:id="rId2"/>
              </a:rPr>
              <a:t>anemologio</a:t>
            </a:r>
            <a:r>
              <a:rPr lang="el-GR" sz="2200" u="sng" dirty="0">
                <a:solidFill>
                  <a:schemeClr val="tx1"/>
                </a:solidFill>
                <a:hlinkClick r:id="rId2"/>
              </a:rPr>
              <a:t>.</a:t>
            </a:r>
            <a:r>
              <a:rPr lang="en-US" sz="2200" u="sng" dirty="0">
                <a:solidFill>
                  <a:schemeClr val="tx1"/>
                </a:solidFill>
                <a:hlinkClick r:id="rId2"/>
              </a:rPr>
              <a:t>cfm</a:t>
            </a:r>
            <a:endParaRPr lang="fr-FR" sz="22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l-GR" sz="2200" dirty="0" err="1">
                <a:solidFill>
                  <a:schemeClr val="tx1"/>
                </a:solidFill>
              </a:rPr>
              <a:t>Ποσειδων</a:t>
            </a:r>
            <a:r>
              <a:rPr lang="el-GR" sz="2200" dirty="0">
                <a:solidFill>
                  <a:schemeClr val="tx1"/>
                </a:solidFill>
              </a:rPr>
              <a:t> </a:t>
            </a:r>
            <a:r>
              <a:rPr lang="el-GR" sz="2200" u="sng" dirty="0">
                <a:solidFill>
                  <a:schemeClr val="tx1"/>
                </a:solidFill>
                <a:hlinkClick r:id="rId3"/>
              </a:rPr>
              <a:t>https://poseidon.hcmr.gr/el</a:t>
            </a:r>
            <a:r>
              <a:rPr lang="el-GR" sz="2200" dirty="0">
                <a:solidFill>
                  <a:schemeClr val="tx1"/>
                </a:solidFill>
              </a:rPr>
              <a:t>  η προτίμηση μου. Υπάρχει και η εφαρμογή </a:t>
            </a:r>
            <a:r>
              <a:rPr lang="fr-FR" sz="2200" dirty="0" err="1">
                <a:solidFill>
                  <a:schemeClr val="tx1"/>
                </a:solidFill>
              </a:rPr>
              <a:t>Poseidon</a:t>
            </a:r>
            <a:r>
              <a:rPr lang="fr-FR" sz="2200" dirty="0">
                <a:solidFill>
                  <a:schemeClr val="tx1"/>
                </a:solidFill>
              </a:rPr>
              <a:t> </a:t>
            </a:r>
            <a:r>
              <a:rPr lang="fr-FR" sz="2200" dirty="0" err="1">
                <a:solidFill>
                  <a:schemeClr val="tx1"/>
                </a:solidFill>
              </a:rPr>
              <a:t>Weather</a:t>
            </a:r>
            <a:r>
              <a:rPr lang="el-GR" sz="2200" dirty="0">
                <a:solidFill>
                  <a:schemeClr val="tx1"/>
                </a:solidFill>
              </a:rPr>
              <a:t> 4.0 στο </a:t>
            </a:r>
            <a:r>
              <a:rPr lang="en-US" sz="2200" dirty="0">
                <a:solidFill>
                  <a:schemeClr val="tx1"/>
                </a:solidFill>
              </a:rPr>
              <a:t>google play</a:t>
            </a:r>
            <a:r>
              <a:rPr lang="el-GR" sz="2200" dirty="0">
                <a:solidFill>
                  <a:schemeClr val="tx1"/>
                </a:solidFill>
              </a:rPr>
              <a:t> για </a:t>
            </a:r>
            <a:r>
              <a:rPr lang="fr-FR" sz="2200" dirty="0">
                <a:solidFill>
                  <a:schemeClr val="tx1"/>
                </a:solidFill>
              </a:rPr>
              <a:t>Android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Windy </a:t>
            </a:r>
            <a:r>
              <a:rPr lang="en-US" sz="2200" u="sng" dirty="0">
                <a:solidFill>
                  <a:schemeClr val="tx1"/>
                </a:solidFill>
              </a:rPr>
              <a:t>https://</a:t>
            </a:r>
            <a:r>
              <a:rPr lang="en-US" sz="2200" u="sng" dirty="0" smtClean="0">
                <a:solidFill>
                  <a:schemeClr val="tx1"/>
                </a:solidFill>
              </a:rPr>
              <a:t>www.windy.com</a:t>
            </a:r>
            <a:endParaRPr lang="fr-FR" sz="22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Lamma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l-GR" sz="2200" dirty="0">
                <a:solidFill>
                  <a:schemeClr val="tx1"/>
                </a:solidFill>
              </a:rPr>
              <a:t>ιταλικό αρκετά διαδομένο στους ξένους ιστιοπλόους </a:t>
            </a:r>
            <a:r>
              <a:rPr lang="el-GR" sz="2200" u="sng" dirty="0">
                <a:solidFill>
                  <a:schemeClr val="tx1"/>
                </a:solidFill>
                <a:hlinkClick r:id="rId4"/>
              </a:rPr>
              <a:t>http://www.lamma.rete.toscana.it/mare/modelli/vento-e-mare</a:t>
            </a:r>
            <a:endParaRPr lang="fr-FR" sz="22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2200" dirty="0" err="1">
                <a:solidFill>
                  <a:schemeClr val="tx1"/>
                </a:solidFill>
              </a:rPr>
              <a:t>Windfinder</a:t>
            </a:r>
            <a:r>
              <a:rPr lang="el-GR" sz="2200" dirty="0">
                <a:solidFill>
                  <a:schemeClr val="tx1"/>
                </a:solidFill>
              </a:rPr>
              <a:t> και </a:t>
            </a:r>
            <a:r>
              <a:rPr lang="fr-FR" sz="2200" dirty="0" err="1">
                <a:solidFill>
                  <a:schemeClr val="tx1"/>
                </a:solidFill>
              </a:rPr>
              <a:t>Windguru</a:t>
            </a:r>
            <a:r>
              <a:rPr lang="fr-FR" sz="2200" dirty="0">
                <a:solidFill>
                  <a:schemeClr val="tx1"/>
                </a:solidFill>
              </a:rPr>
              <a:t> </a:t>
            </a:r>
            <a:r>
              <a:rPr lang="el-GR" sz="2200" dirty="0" smtClean="0">
                <a:solidFill>
                  <a:schemeClr val="tx1"/>
                </a:solidFill>
              </a:rPr>
              <a:t>πιο </a:t>
            </a:r>
            <a:r>
              <a:rPr lang="el-GR" sz="2200" dirty="0">
                <a:solidFill>
                  <a:schemeClr val="tx1"/>
                </a:solidFill>
              </a:rPr>
              <a:t>πολύ για </a:t>
            </a:r>
            <a:r>
              <a:rPr lang="en-US" sz="2200" dirty="0">
                <a:solidFill>
                  <a:schemeClr val="tx1"/>
                </a:solidFill>
              </a:rPr>
              <a:t>windsurf </a:t>
            </a:r>
            <a:r>
              <a:rPr lang="el-GR" sz="2200" dirty="0">
                <a:solidFill>
                  <a:schemeClr val="tx1"/>
                </a:solidFill>
              </a:rPr>
              <a:t>και παραλίες</a:t>
            </a:r>
            <a:endParaRPr lang="fr-FR" sz="2200" dirty="0">
              <a:solidFill>
                <a:schemeClr val="tx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l-GR" sz="2200" u="sng" dirty="0">
                <a:solidFill>
                  <a:schemeClr val="tx1"/>
                </a:solidFill>
                <a:hlinkClick r:id="rId5"/>
              </a:rPr>
              <a:t>https://www.windfinder.com/#7/37.9052/26.4661</a:t>
            </a:r>
            <a:endParaRPr lang="fr-FR" sz="2200" dirty="0">
              <a:solidFill>
                <a:schemeClr val="tx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l-GR" sz="2200" u="sng" dirty="0">
                <a:solidFill>
                  <a:schemeClr val="tx1"/>
                </a:solidFill>
                <a:hlinkClick r:id="rId6"/>
              </a:rPr>
              <a:t>https://www.windguru.cz/map/?lat=36.02155121382042&amp;lon=26.813196482830126&amp;zoom=6.5</a:t>
            </a:r>
            <a:endParaRPr lang="fr-FR" sz="22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Weather on line </a:t>
            </a:r>
            <a:r>
              <a:rPr lang="el-GR" sz="2200" dirty="0">
                <a:solidFill>
                  <a:schemeClr val="tx1"/>
                </a:solidFill>
              </a:rPr>
              <a:t>το</a:t>
            </a:r>
            <a:r>
              <a:rPr lang="en-US" sz="2200" dirty="0">
                <a:solidFill>
                  <a:schemeClr val="tx1"/>
                </a:solidFill>
              </a:rPr>
              <a:t> α</a:t>
            </a:r>
            <a:r>
              <a:rPr lang="en-US" sz="2200" dirty="0" err="1">
                <a:solidFill>
                  <a:schemeClr val="tx1"/>
                </a:solidFill>
              </a:rPr>
              <a:t>γγλικ</a:t>
            </a:r>
            <a:r>
              <a:rPr lang="el-GR" sz="2200" dirty="0">
                <a:solidFill>
                  <a:schemeClr val="tx1"/>
                </a:solidFill>
              </a:rPr>
              <a:t>ό</a:t>
            </a:r>
            <a:r>
              <a:rPr lang="en-US" sz="2200" dirty="0">
                <a:solidFill>
                  <a:schemeClr val="tx1"/>
                </a:solidFill>
              </a:rPr>
              <a:t> site </a:t>
            </a:r>
            <a:r>
              <a:rPr lang="en-US" sz="2200" u="sng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en-US" sz="2200" u="sng" dirty="0" smtClean="0">
                <a:solidFill>
                  <a:schemeClr val="tx1"/>
                </a:solidFill>
                <a:hlinkClick r:id="rId7"/>
              </a:rPr>
              <a:t>www.wofrance.fr/meteo/marine</a:t>
            </a:r>
            <a:endParaRPr lang="el-GR" sz="2200" u="sng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/>
                </a:solidFill>
              </a:rPr>
              <a:t>Δωρεάν αρχεία </a:t>
            </a:r>
            <a:r>
              <a:rPr lang="en-US" b="1" dirty="0" err="1">
                <a:solidFill>
                  <a:schemeClr val="tx1"/>
                </a:solidFill>
              </a:rPr>
              <a:t>gribs</a:t>
            </a:r>
            <a:r>
              <a:rPr lang="el-GR" b="1" dirty="0">
                <a:solidFill>
                  <a:schemeClr val="tx1"/>
                </a:solidFill>
              </a:rPr>
              <a:t> για το μοντέλο </a:t>
            </a:r>
            <a:r>
              <a:rPr lang="fr-FR" b="1" dirty="0">
                <a:solidFill>
                  <a:schemeClr val="tx1"/>
                </a:solidFill>
              </a:rPr>
              <a:t>WRF</a:t>
            </a:r>
            <a:r>
              <a:rPr lang="el-GR" b="1" dirty="0">
                <a:solidFill>
                  <a:schemeClr val="tx1"/>
                </a:solidFill>
              </a:rPr>
              <a:t> και το </a:t>
            </a:r>
            <a:r>
              <a:rPr lang="fr-FR" b="1" dirty="0" smtClean="0">
                <a:solidFill>
                  <a:schemeClr val="tx1"/>
                </a:solidFill>
              </a:rPr>
              <a:t>Open</a:t>
            </a:r>
            <a:r>
              <a:rPr lang="en-US" b="1" dirty="0" err="1" smtClean="0">
                <a:solidFill>
                  <a:schemeClr val="tx1"/>
                </a:solidFill>
              </a:rPr>
              <a:t>Skiron</a:t>
            </a:r>
            <a:r>
              <a:rPr lang="el-GR" b="1" dirty="0" smtClean="0">
                <a:solidFill>
                  <a:schemeClr val="tx1"/>
                </a:solidFill>
              </a:rPr>
              <a:t> </a:t>
            </a:r>
            <a:r>
              <a:rPr lang="el-GR" b="1" dirty="0">
                <a:solidFill>
                  <a:schemeClr val="tx1"/>
                </a:solidFill>
              </a:rPr>
              <a:t>του ΕΚΠΑ είναι εδώ</a:t>
            </a:r>
            <a:r>
              <a:rPr lang="el-GR" dirty="0">
                <a:solidFill>
                  <a:schemeClr val="tx1"/>
                </a:solidFill>
              </a:rPr>
              <a:t>. Το αγαπημένο μου </a:t>
            </a:r>
            <a:r>
              <a:rPr lang="en-US" dirty="0">
                <a:solidFill>
                  <a:schemeClr val="tx1"/>
                </a:solidFill>
              </a:rPr>
              <a:t>site ! </a:t>
            </a:r>
            <a:r>
              <a:rPr lang="el-GR" u="sng" dirty="0">
                <a:solidFill>
                  <a:schemeClr val="tx1"/>
                </a:solidFill>
                <a:hlinkClick r:id="rId8"/>
              </a:rPr>
              <a:t>https://openskiron.org/en/openwrf</a:t>
            </a:r>
            <a:endParaRPr lang="fr-FR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FR" sz="2200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20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09074" y="0"/>
            <a:ext cx="8073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Που παίρνω τον καιρό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0485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21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236168" y="17892"/>
            <a:ext cx="284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Τα αρχεία </a:t>
            </a:r>
            <a:r>
              <a:rPr lang="en-US" sz="2800" dirty="0" err="1" smtClean="0"/>
              <a:t>grib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96252" y="926431"/>
            <a:ext cx="36094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800" i="1" dirty="0" smtClean="0"/>
              <a:t>Μοντέλο</a:t>
            </a:r>
            <a:r>
              <a:rPr lang="en-US" sz="2800" i="1" dirty="0" smtClean="0"/>
              <a:t>,</a:t>
            </a:r>
            <a:r>
              <a:rPr lang="el-GR" sz="2800" i="1" dirty="0" smtClean="0"/>
              <a:t> πρόβλεψη</a:t>
            </a:r>
            <a:r>
              <a:rPr lang="en-US" sz="2800" i="1" dirty="0" smtClean="0"/>
              <a:t>,</a:t>
            </a:r>
            <a:r>
              <a:rPr lang="el-GR" sz="2800" i="1" dirty="0" smtClean="0"/>
              <a:t> και τα αριθμητικά αποτελέσματα πάνε στα αρχεία </a:t>
            </a:r>
            <a:r>
              <a:rPr lang="en-US" sz="2800" i="1" dirty="0" err="1" smtClean="0"/>
              <a:t>gribs</a:t>
            </a:r>
            <a:endParaRPr lang="fr-FR" sz="28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72" y="161989"/>
            <a:ext cx="8164408" cy="665346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608962" y="926431"/>
            <a:ext cx="2655651" cy="267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530225" y="1078420"/>
            <a:ext cx="10974387" cy="4827337"/>
          </a:xfrm>
        </p:spPr>
        <p:txBody>
          <a:bodyPr>
            <a:normAutofit fontScale="92500"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chemeClr val="tx1"/>
                </a:solidFill>
              </a:rPr>
              <a:t>W4D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AppleStore</a:t>
            </a:r>
            <a:r>
              <a:rPr lang="en-US" sz="2400" dirty="0">
                <a:solidFill>
                  <a:schemeClr val="tx1"/>
                </a:solidFill>
              </a:rPr>
              <a:t>) Weather 4D, </a:t>
            </a:r>
            <a:r>
              <a:rPr lang="el-GR" sz="2400" dirty="0">
                <a:solidFill>
                  <a:schemeClr val="tx1"/>
                </a:solidFill>
              </a:rPr>
              <a:t>τρέχει σε </a:t>
            </a:r>
            <a:r>
              <a:rPr lang="en-US" sz="2400" dirty="0">
                <a:solidFill>
                  <a:schemeClr val="tx1"/>
                </a:solidFill>
              </a:rPr>
              <a:t>iPad. </a:t>
            </a:r>
            <a:r>
              <a:rPr lang="el-GR" sz="2400" dirty="0">
                <a:solidFill>
                  <a:schemeClr val="tx1"/>
                </a:solidFill>
              </a:rPr>
              <a:t>Ετήσια συνδρομή για τοπικά μετεωρολογικά μοντέλα, φορτώνει δωρεάν αρχεία από το </a:t>
            </a:r>
            <a:r>
              <a:rPr lang="en-US" sz="2400" dirty="0" err="1">
                <a:solidFill>
                  <a:schemeClr val="tx1"/>
                </a:solidFill>
              </a:rPr>
              <a:t>OpenSkiron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l-GR" sz="2400" dirty="0">
                <a:solidFill>
                  <a:schemeClr val="tx1"/>
                </a:solidFill>
              </a:rPr>
              <a:t>επικοινωνεί με </a:t>
            </a:r>
            <a:r>
              <a:rPr lang="en-US" sz="2400" dirty="0" err="1">
                <a:solidFill>
                  <a:schemeClr val="tx1"/>
                </a:solidFill>
              </a:rPr>
              <a:t>ISailor</a:t>
            </a:r>
            <a:r>
              <a:rPr lang="el-GR" sz="2400" dirty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iNavX</a:t>
            </a:r>
            <a:r>
              <a:rPr lang="el-GR" sz="2400" dirty="0">
                <a:solidFill>
                  <a:schemeClr val="tx1"/>
                </a:solidFill>
              </a:rPr>
              <a:t>, </a:t>
            </a:r>
            <a:r>
              <a:rPr lang="el-GR" sz="2400" dirty="0" smtClean="0">
                <a:solidFill>
                  <a:schemeClr val="tx1"/>
                </a:solidFill>
              </a:rPr>
              <a:t>ΤΖ, παίρνει </a:t>
            </a:r>
            <a:r>
              <a:rPr lang="el-GR" sz="2400" dirty="0">
                <a:solidFill>
                  <a:schemeClr val="tx1"/>
                </a:solidFill>
              </a:rPr>
              <a:t>και στέλνει </a:t>
            </a:r>
            <a:r>
              <a:rPr lang="en-US" sz="2400" dirty="0">
                <a:solidFill>
                  <a:schemeClr val="tx1"/>
                </a:solidFill>
              </a:rPr>
              <a:t>tracks</a:t>
            </a:r>
            <a:r>
              <a:rPr lang="el-GR" sz="2400" dirty="0">
                <a:solidFill>
                  <a:schemeClr val="tx1"/>
                </a:solidFill>
              </a:rPr>
              <a:t>, έχει </a:t>
            </a:r>
            <a:r>
              <a:rPr lang="en-US" sz="2400" dirty="0">
                <a:solidFill>
                  <a:schemeClr val="tx1"/>
                </a:solidFill>
              </a:rPr>
              <a:t>routing</a:t>
            </a:r>
            <a:r>
              <a:rPr lang="el-GR" sz="2400" dirty="0">
                <a:solidFill>
                  <a:schemeClr val="tx1"/>
                </a:solidFill>
              </a:rPr>
              <a:t>.</a:t>
            </a:r>
            <a:endParaRPr lang="fr-FR" sz="24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b="1" u="sng" dirty="0" err="1">
                <a:solidFill>
                  <a:schemeClr val="tx1"/>
                </a:solidFill>
              </a:rPr>
              <a:t>Xygrib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l-GR" sz="2400" u="sng" dirty="0">
                <a:solidFill>
                  <a:schemeClr val="tx1"/>
                </a:solidFill>
                <a:hlinkClick r:id="rId2"/>
              </a:rPr>
              <a:t>https://opengribs.org/en/xygrib</a:t>
            </a:r>
            <a:r>
              <a:rPr lang="el-GR" sz="2400" dirty="0">
                <a:solidFill>
                  <a:schemeClr val="tx1"/>
                </a:solidFill>
              </a:rPr>
              <a:t> Για </a:t>
            </a:r>
            <a:r>
              <a:rPr lang="en-US" sz="2400" dirty="0">
                <a:solidFill>
                  <a:schemeClr val="tx1"/>
                </a:solidFill>
              </a:rPr>
              <a:t>PC windows </a:t>
            </a:r>
            <a:r>
              <a:rPr lang="el-GR" sz="2400" dirty="0">
                <a:solidFill>
                  <a:schemeClr val="tx1"/>
                </a:solidFill>
              </a:rPr>
              <a:t>και δωρεάν. Το </a:t>
            </a:r>
            <a:r>
              <a:rPr lang="el-GR" sz="2400" dirty="0" smtClean="0">
                <a:solidFill>
                  <a:schemeClr val="tx1"/>
                </a:solidFill>
              </a:rPr>
              <a:t>πιο </a:t>
            </a:r>
            <a:r>
              <a:rPr lang="el-GR" sz="2400" dirty="0">
                <a:solidFill>
                  <a:schemeClr val="tx1"/>
                </a:solidFill>
              </a:rPr>
              <a:t>ολοκληρωμένο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fr-FR" sz="24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Sailgrib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  <a:hlinkClick r:id="rId3"/>
              </a:rPr>
              <a:t>https</a:t>
            </a:r>
            <a:r>
              <a:rPr lang="el-GR" sz="2400" u="sng" dirty="0">
                <a:solidFill>
                  <a:schemeClr val="tx1"/>
                </a:solidFill>
                <a:hlinkClick r:id="rId3"/>
              </a:rPr>
              <a:t>://</a:t>
            </a:r>
            <a:r>
              <a:rPr lang="en-US" sz="2400" u="sng" dirty="0">
                <a:solidFill>
                  <a:schemeClr val="tx1"/>
                </a:solidFill>
                <a:hlinkClick r:id="rId3"/>
              </a:rPr>
              <a:t>www</a:t>
            </a:r>
            <a:r>
              <a:rPr lang="el-GR" sz="2400" u="sng" dirty="0">
                <a:solidFill>
                  <a:schemeClr val="tx1"/>
                </a:solidFill>
                <a:hlinkClick r:id="rId3"/>
              </a:rPr>
              <a:t>.</a:t>
            </a:r>
            <a:r>
              <a:rPr lang="en-US" sz="2400" u="sng" dirty="0" err="1">
                <a:solidFill>
                  <a:schemeClr val="tx1"/>
                </a:solidFill>
                <a:hlinkClick r:id="rId3"/>
              </a:rPr>
              <a:t>sailgrib</a:t>
            </a:r>
            <a:r>
              <a:rPr lang="el-GR" sz="2400" u="sng" dirty="0">
                <a:solidFill>
                  <a:schemeClr val="tx1"/>
                </a:solidFill>
                <a:hlinkClick r:id="rId3"/>
              </a:rPr>
              <a:t>.</a:t>
            </a:r>
            <a:r>
              <a:rPr lang="en-US" sz="2400" u="sng" dirty="0">
                <a:solidFill>
                  <a:schemeClr val="tx1"/>
                </a:solidFill>
                <a:hlinkClick r:id="rId3"/>
              </a:rPr>
              <a:t>com</a:t>
            </a:r>
            <a:r>
              <a:rPr lang="el-GR" sz="2400" u="sng" dirty="0">
                <a:solidFill>
                  <a:schemeClr val="tx1"/>
                </a:solidFill>
                <a:hlinkClick r:id="rId3"/>
              </a:rPr>
              <a:t>/</a:t>
            </a:r>
            <a:r>
              <a:rPr lang="el-GR" sz="2400" dirty="0">
                <a:solidFill>
                  <a:schemeClr val="tx1"/>
                </a:solidFill>
              </a:rPr>
              <a:t> και </a:t>
            </a:r>
            <a:r>
              <a:rPr lang="en-US" sz="2400" dirty="0" err="1">
                <a:solidFill>
                  <a:schemeClr val="tx1"/>
                </a:solidFill>
              </a:rPr>
              <a:t>PocketGrib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l-GR" sz="2400" dirty="0">
                <a:solidFill>
                  <a:schemeClr val="tx1"/>
                </a:solidFill>
              </a:rPr>
              <a:t>για </a:t>
            </a:r>
            <a:r>
              <a:rPr lang="en-US" sz="2400" dirty="0">
                <a:solidFill>
                  <a:schemeClr val="tx1"/>
                </a:solidFill>
              </a:rPr>
              <a:t>iPad</a:t>
            </a:r>
            <a:r>
              <a:rPr lang="el-GR" sz="2400" dirty="0">
                <a:solidFill>
                  <a:schemeClr val="tx1"/>
                </a:solidFill>
              </a:rPr>
              <a:t>.</a:t>
            </a:r>
            <a:endParaRPr lang="fr-FR" sz="2400" dirty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</a:rPr>
              <a:t>Squid </a:t>
            </a:r>
            <a:r>
              <a:rPr lang="it-IT" sz="2400" u="sng" dirty="0">
                <a:solidFill>
                  <a:schemeClr val="tx1"/>
                </a:solidFill>
                <a:hlinkClick r:id="rId4"/>
              </a:rPr>
              <a:t>https://www.squid-sailing.com/en</a:t>
            </a:r>
            <a:r>
              <a:rPr lang="it-IT" sz="2400" u="sng" dirty="0" smtClean="0">
                <a:solidFill>
                  <a:schemeClr val="tx1"/>
                </a:solidFill>
                <a:hlinkClick r:id="rId4"/>
              </a:rPr>
              <a:t>/</a:t>
            </a:r>
            <a:endParaRPr lang="it-IT" sz="2400" u="sng" dirty="0" smtClean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chemeClr val="tx1"/>
                </a:solidFill>
              </a:rPr>
              <a:t>Predict Wind </a:t>
            </a:r>
            <a:r>
              <a:rPr lang="it-IT" sz="2400" dirty="0" smtClean="0">
                <a:solidFill>
                  <a:schemeClr val="tx1"/>
                </a:solidFill>
                <a:hlinkClick r:id="rId5"/>
              </a:rPr>
              <a:t>https://www.predictwind.com/</a:t>
            </a:r>
            <a:endParaRPr lang="it-IT" sz="2400" dirty="0" smtClean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</a:rPr>
              <a:t>Adrena </a:t>
            </a:r>
            <a:r>
              <a:rPr lang="it-IT" sz="2400" dirty="0">
                <a:solidFill>
                  <a:schemeClr val="tx1"/>
                </a:solidFill>
                <a:hlinkClick r:id="rId6"/>
              </a:rPr>
              <a:t>https://www.adrena-software.com/en</a:t>
            </a:r>
            <a:r>
              <a:rPr lang="it-IT" sz="2400" dirty="0" smtClean="0">
                <a:solidFill>
                  <a:schemeClr val="tx1"/>
                </a:solidFill>
                <a:hlinkClick r:id="rId6"/>
              </a:rPr>
              <a:t>/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Το </a:t>
            </a:r>
            <a:r>
              <a:rPr lang="en-US" sz="2400" dirty="0" smtClean="0">
                <a:solidFill>
                  <a:schemeClr val="tx1"/>
                </a:solidFill>
              </a:rPr>
              <a:t>software </a:t>
            </a:r>
            <a:r>
              <a:rPr lang="el-GR" sz="2400" dirty="0" smtClean="0">
                <a:solidFill>
                  <a:schemeClr val="tx1"/>
                </a:solidFill>
              </a:rPr>
              <a:t>των αγώνων !!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</a:rPr>
              <a:t>Qtvlm</a:t>
            </a:r>
            <a:endParaRPr lang="fr-FR" sz="2400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22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854242" y="288758"/>
            <a:ext cx="1095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Εφαρμογές φόρτωσης και ανάλυσης αρχείων </a:t>
            </a:r>
            <a:r>
              <a:rPr lang="en-US" sz="2800" dirty="0" err="1"/>
              <a:t>gribs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317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23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7" y="177550"/>
            <a:ext cx="8466220" cy="63496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4872" y="547972"/>
            <a:ext cx="44284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W4D iPad</a:t>
            </a:r>
          </a:p>
          <a:p>
            <a:r>
              <a:rPr lang="en-US" sz="2400" dirty="0" smtClean="0"/>
              <a:t>Weather 4D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Βέλτιστη πορεία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l-GR" sz="2400" dirty="0" smtClean="0"/>
              <a:t>Πολικές του σκάφους</a:t>
            </a:r>
            <a:endParaRPr lang="en-US" sz="24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l-GR" sz="2400" dirty="0" smtClean="0"/>
              <a:t>Ταχύτητα κατεύθυνση ανέμου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0" y="3348739"/>
            <a:ext cx="2343200" cy="33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24</a:t>
            </a:fld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96253" y="505326"/>
            <a:ext cx="2033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Xygrib</a:t>
            </a:r>
            <a:r>
              <a:rPr lang="en-US" dirty="0"/>
              <a:t> </a:t>
            </a:r>
            <a:endParaRPr lang="el-GR" dirty="0" smtClean="0"/>
          </a:p>
          <a:p>
            <a:endParaRPr lang="el-GR" u="sng" dirty="0">
              <a:hlinkClick r:id="rId2"/>
            </a:endParaRPr>
          </a:p>
          <a:p>
            <a:r>
              <a:rPr lang="el-GR" u="sng" dirty="0" smtClean="0">
                <a:hlinkClick r:id="rId2"/>
              </a:rPr>
              <a:t>https</a:t>
            </a:r>
            <a:r>
              <a:rPr lang="el-GR" u="sng" dirty="0">
                <a:hlinkClick r:id="rId2"/>
              </a:rPr>
              <a:t>://opengribs.org/en/xygrib</a:t>
            </a:r>
            <a:r>
              <a:rPr lang="el-GR" dirty="0"/>
              <a:t> 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Για </a:t>
            </a:r>
            <a:r>
              <a:rPr lang="en-US" dirty="0"/>
              <a:t>PC windows </a:t>
            </a:r>
            <a:r>
              <a:rPr lang="el-GR" dirty="0"/>
              <a:t>και δωρεάν. 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Το </a:t>
            </a:r>
            <a:r>
              <a:rPr lang="el-GR" dirty="0"/>
              <a:t>ποιο ολοκληρωμένο</a:t>
            </a:r>
            <a:r>
              <a:rPr lang="en-US" dirty="0"/>
              <a:t>.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8" y="48951"/>
            <a:ext cx="10058400" cy="63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25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97" y="709864"/>
            <a:ext cx="8661593" cy="58775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0316" y="84292"/>
            <a:ext cx="10154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Άσκηση </a:t>
            </a:r>
            <a:r>
              <a:rPr lang="en-US" sz="2800" dirty="0" smtClean="0"/>
              <a:t>: </a:t>
            </a:r>
            <a:r>
              <a:rPr lang="el-GR" sz="2800" dirty="0" smtClean="0"/>
              <a:t>Βρείτε από που φυσάει 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20316" y="5544766"/>
            <a:ext cx="294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smtClean="0"/>
              <a:t>Πως λέγεται ο αέρας </a:t>
            </a:r>
            <a:r>
              <a:rPr lang="en-US" i="1" dirty="0" smtClean="0"/>
              <a:t>;;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3381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26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588168" y="228600"/>
            <a:ext cx="9687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 smtClean="0"/>
              <a:t>Καλές Θάλασσες</a:t>
            </a:r>
            <a:endParaRPr lang="fr-FR" sz="4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3" y="1147863"/>
            <a:ext cx="5695406" cy="44990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76" y="1626531"/>
            <a:ext cx="6409572" cy="50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926262" cy="1467854"/>
          </a:xfrm>
        </p:spPr>
        <p:txBody>
          <a:bodyPr/>
          <a:lstStyle/>
          <a:p>
            <a:r>
              <a:rPr lang="en-US" dirty="0" smtClean="0"/>
              <a:t>References</a:t>
            </a:r>
            <a:r>
              <a:rPr lang="el-GR" dirty="0" smtClean="0"/>
              <a:t> </a:t>
            </a:r>
            <a:r>
              <a:rPr lang="el-GR" dirty="0" err="1" smtClean="0"/>
              <a:t>Βιβλιογραφια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4212" y="2652740"/>
            <a:ext cx="10769851" cy="309630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i="1" dirty="0" smtClean="0">
                <a:solidFill>
                  <a:schemeClr val="tx1"/>
                </a:solidFill>
              </a:rPr>
              <a:t>Μάνος Φλαούνας ερευνητής στο </a:t>
            </a:r>
            <a:r>
              <a:rPr lang="el-GR" i="1" dirty="0" err="1" smtClean="0">
                <a:solidFill>
                  <a:schemeClr val="tx1"/>
                </a:solidFill>
              </a:rPr>
              <a:t>Ποσειδων</a:t>
            </a:r>
            <a:r>
              <a:rPr lang="el-GR" i="1" dirty="0" smtClean="0">
                <a:solidFill>
                  <a:schemeClr val="tx1"/>
                </a:solidFill>
              </a:rPr>
              <a:t> πχ </a:t>
            </a:r>
            <a:r>
              <a:rPr lang="fr-FR" i="1" dirty="0" smtClean="0">
                <a:solidFill>
                  <a:schemeClr val="tx1"/>
                </a:solidFill>
                <a:hlinkClick r:id="rId2"/>
              </a:rPr>
              <a:t>https://fb.watch/gu8aEY_JUY/</a:t>
            </a:r>
            <a:endParaRPr lang="el-GR" i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i="1" dirty="0" smtClean="0">
                <a:solidFill>
                  <a:schemeClr val="tx1"/>
                </a:solidFill>
              </a:rPr>
              <a:t>Ξένα </a:t>
            </a:r>
            <a:r>
              <a:rPr lang="en-US" i="1" dirty="0" smtClean="0">
                <a:solidFill>
                  <a:schemeClr val="tx1"/>
                </a:solidFill>
              </a:rPr>
              <a:t>fora </a:t>
            </a:r>
            <a:r>
              <a:rPr lang="el-GR" i="1" dirty="0" smtClean="0">
                <a:solidFill>
                  <a:schemeClr val="tx1"/>
                </a:solidFill>
              </a:rPr>
              <a:t>πχ </a:t>
            </a:r>
            <a:r>
              <a:rPr lang="fr-FR" i="1" dirty="0" smtClean="0">
                <a:solidFill>
                  <a:schemeClr val="tx1"/>
                </a:solidFill>
                <a:hlinkClick r:id="rId3"/>
              </a:rPr>
              <a:t>http://www.plaisance-pratique.com/Options-de-navigation-en-mer-Egee?lang=fr#meteo</a:t>
            </a:r>
            <a:endParaRPr lang="el-GR" i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i="1" dirty="0">
                <a:solidFill>
                  <a:schemeClr val="tx1"/>
                </a:solidFill>
              </a:rPr>
              <a:t>Το </a:t>
            </a:r>
            <a:r>
              <a:rPr lang="el-GR" i="1" dirty="0" smtClean="0">
                <a:solidFill>
                  <a:schemeClr val="tx1"/>
                </a:solidFill>
              </a:rPr>
              <a:t>παρόν μάθημα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  <a:hlinkClick r:id="rId4"/>
              </a:rPr>
              <a:t>https://www.sailing-mimosa.eu/enimerotika/1133817_o-kairos</a:t>
            </a:r>
            <a:endParaRPr lang="el-GR" i="1" dirty="0">
              <a:solidFill>
                <a:schemeClr val="tx1"/>
              </a:solid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835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0640" y="30457"/>
            <a:ext cx="10058400" cy="666345"/>
          </a:xfrm>
        </p:spPr>
        <p:txBody>
          <a:bodyPr/>
          <a:lstStyle/>
          <a:p>
            <a:r>
              <a:rPr lang="el-GR" dirty="0" err="1" smtClean="0"/>
              <a:t>Πιεση</a:t>
            </a:r>
            <a:r>
              <a:rPr lang="el-GR" dirty="0" smtClean="0"/>
              <a:t> (</a:t>
            </a:r>
            <a:r>
              <a:rPr lang="en-US" dirty="0" smtClean="0"/>
              <a:t>P</a:t>
            </a:r>
            <a:r>
              <a:rPr lang="el-GR" dirty="0" smtClean="0"/>
              <a:t>)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88102" y="1001950"/>
            <a:ext cx="7039549" cy="187960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P &gt; 1013 </a:t>
            </a:r>
            <a:r>
              <a:rPr lang="en-US" dirty="0" err="1" smtClean="0">
                <a:solidFill>
                  <a:schemeClr val="tx1"/>
                </a:solidFill>
              </a:rPr>
              <a:t>hPa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βαρομετρικό υψηλό</a:t>
            </a:r>
            <a:r>
              <a:rPr lang="en-US" dirty="0" smtClean="0">
                <a:solidFill>
                  <a:schemeClr val="tx1"/>
                </a:solidFill>
              </a:rPr>
              <a:t>, H </a:t>
            </a:r>
            <a:r>
              <a:rPr lang="el-GR" dirty="0" smtClean="0">
                <a:solidFill>
                  <a:schemeClr val="tx1"/>
                </a:solidFill>
              </a:rPr>
              <a:t>(</a:t>
            </a:r>
            <a:r>
              <a:rPr lang="el-GR" dirty="0" err="1" smtClean="0">
                <a:solidFill>
                  <a:schemeClr val="tx1"/>
                </a:solidFill>
              </a:rPr>
              <a:t>αντκυκλώνας</a:t>
            </a:r>
            <a:r>
              <a:rPr lang="el-GR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 </a:t>
            </a:r>
            <a:r>
              <a:rPr lang="el-GR" dirty="0" smtClean="0">
                <a:solidFill>
                  <a:schemeClr val="tx1"/>
                </a:solidFill>
              </a:rPr>
              <a:t>&lt;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1013 </a:t>
            </a:r>
            <a:r>
              <a:rPr lang="en-US" dirty="0" err="1">
                <a:solidFill>
                  <a:schemeClr val="tx1"/>
                </a:solidFill>
              </a:rPr>
              <a:t>hPa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βαρομετρικό χαμηλό</a:t>
            </a:r>
            <a:r>
              <a:rPr lang="en-US" dirty="0" smtClean="0">
                <a:solidFill>
                  <a:schemeClr val="tx1"/>
                </a:solidFill>
              </a:rPr>
              <a:t> 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dirty="0" smtClean="0">
                <a:solidFill>
                  <a:schemeClr val="tx1"/>
                </a:solidFill>
              </a:rPr>
              <a:t>Ισοβαρής 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l-GR" dirty="0" smtClean="0">
                <a:solidFill>
                  <a:schemeClr val="tx1"/>
                </a:solidFill>
              </a:rPr>
              <a:t>Χώρος ίδιας πίεσης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dirty="0" smtClean="0">
                <a:solidFill>
                  <a:schemeClr val="tx1"/>
                </a:solidFill>
              </a:rPr>
              <a:t>Ο άνεμος είναι σχεδόν εφαπτόμενος στις ισοβαρείς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dirty="0" smtClean="0">
                <a:solidFill>
                  <a:schemeClr val="tx1"/>
                </a:solidFill>
              </a:rPr>
              <a:t>Όσο οι ισοβαρείς είναι πιο πυκνές τόσο και περισσότερος αέρας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66" y="206510"/>
            <a:ext cx="4494382" cy="33643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752945" y="3570876"/>
            <a:ext cx="3947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Βόρειο ημισφαίριο</a:t>
            </a:r>
          </a:p>
          <a:p>
            <a:pPr algn="ctr"/>
            <a:r>
              <a:rPr lang="el-GR" dirty="0" smtClean="0"/>
              <a:t>Με την πλάτη στον αέρα </a:t>
            </a:r>
            <a:r>
              <a:rPr lang="en-US" dirty="0" smtClean="0"/>
              <a:t>(</a:t>
            </a:r>
            <a:r>
              <a:rPr lang="el-GR" dirty="0" smtClean="0"/>
              <a:t>Η</a:t>
            </a:r>
            <a:r>
              <a:rPr lang="en-US" dirty="0" smtClean="0"/>
              <a:t>)</a:t>
            </a:r>
            <a:r>
              <a:rPr lang="el-GR" dirty="0" smtClean="0"/>
              <a:t> δεξιά και </a:t>
            </a:r>
            <a:r>
              <a:rPr lang="en-US" dirty="0" smtClean="0"/>
              <a:t>(L)</a:t>
            </a:r>
            <a:r>
              <a:rPr lang="el-GR" dirty="0" smtClean="0"/>
              <a:t> αριστερά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68" y="2961134"/>
            <a:ext cx="4244420" cy="38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4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" y="252213"/>
            <a:ext cx="2500008" cy="24449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" y="2850204"/>
            <a:ext cx="2697804" cy="20233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64" y="587268"/>
            <a:ext cx="8136608" cy="61024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62656" y="2493"/>
            <a:ext cx="407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Ο άνεμος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275617" y="5026606"/>
            <a:ext cx="231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Δύναμη και κατεύθυνση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55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5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19163" y="223735"/>
            <a:ext cx="47288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Ταχύτητα ανέμου σε κόμβους</a:t>
            </a:r>
            <a:r>
              <a:rPr lang="en-US" sz="2400" dirty="0" smtClean="0"/>
              <a:t> (</a:t>
            </a:r>
            <a:r>
              <a:rPr lang="en-US" sz="2400" dirty="0" err="1" smtClean="0"/>
              <a:t>Kts</a:t>
            </a:r>
            <a:r>
              <a:rPr lang="en-US" sz="2400" dirty="0" smtClean="0"/>
              <a:t>) </a:t>
            </a:r>
            <a:r>
              <a:rPr lang="el-GR" sz="2400" dirty="0" smtClean="0"/>
              <a:t> = ναυτικά μίλια / ώρα</a:t>
            </a:r>
            <a:r>
              <a:rPr lang="en-US" sz="2400" dirty="0" smtClean="0"/>
              <a:t> (</a:t>
            </a:r>
            <a:r>
              <a:rPr lang="el-GR" sz="2400" dirty="0" smtClean="0"/>
              <a:t>Ν</a:t>
            </a:r>
            <a:r>
              <a:rPr lang="en-US" sz="2400" dirty="0" smtClean="0"/>
              <a:t>mph)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 smtClean="0"/>
              <a:t>Kts</a:t>
            </a:r>
            <a:r>
              <a:rPr lang="en-US" sz="2400" dirty="0" smtClean="0"/>
              <a:t> = (Beaufort-1) x 5</a:t>
            </a:r>
          </a:p>
          <a:p>
            <a:pPr algn="ctr"/>
            <a:endParaRPr lang="en-US" sz="2400" dirty="0"/>
          </a:p>
          <a:p>
            <a:pPr algn="ctr"/>
            <a:r>
              <a:rPr lang="el-GR" sz="2400" dirty="0" smtClean="0"/>
              <a:t>Πχ 6 μποφόρ = (6-1) </a:t>
            </a:r>
            <a:r>
              <a:rPr lang="en-US" sz="2400" dirty="0" smtClean="0"/>
              <a:t>x</a:t>
            </a:r>
            <a:r>
              <a:rPr lang="el-GR" sz="2400" dirty="0" smtClean="0"/>
              <a:t> 5 = 25 κόμβοι</a:t>
            </a:r>
          </a:p>
          <a:p>
            <a:endParaRPr lang="el-GR" sz="2400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" y="3723566"/>
            <a:ext cx="5296711" cy="29661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46" y="214008"/>
            <a:ext cx="7066334" cy="37216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43992" y="4343171"/>
            <a:ext cx="336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Προσοχή </a:t>
            </a:r>
            <a:r>
              <a:rPr lang="en-US" dirty="0" smtClean="0"/>
              <a:t>miles per hour </a:t>
            </a:r>
            <a:r>
              <a:rPr lang="el-GR" dirty="0" smtClean="0"/>
              <a:t>όχι </a:t>
            </a:r>
            <a:r>
              <a:rPr lang="el-GR" dirty="0"/>
              <a:t>ναυτικά μίλια / ώρα</a:t>
            </a:r>
            <a:r>
              <a:rPr lang="en-US" dirty="0"/>
              <a:t> </a:t>
            </a:r>
            <a:r>
              <a:rPr lang="el-GR" dirty="0" smtClean="0"/>
              <a:t> </a:t>
            </a:r>
            <a:endParaRPr lang="fr-FR" dirty="0"/>
          </a:p>
        </p:txBody>
      </p:sp>
      <p:sp>
        <p:nvSpPr>
          <p:cNvPr id="7" name="Flèche courbée vers la droite 6"/>
          <p:cNvSpPr/>
          <p:nvPr/>
        </p:nvSpPr>
        <p:spPr>
          <a:xfrm rot="12269936">
            <a:off x="10334150" y="3081929"/>
            <a:ext cx="999092" cy="1831146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6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6" y="1832038"/>
            <a:ext cx="3669354" cy="45989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7744" y="466929"/>
            <a:ext cx="3793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Θερμικός άνεμος,</a:t>
            </a:r>
          </a:p>
          <a:p>
            <a:pPr algn="ctr"/>
            <a:r>
              <a:rPr lang="el-GR" sz="2400" dirty="0" smtClean="0"/>
              <a:t>Θαλάσσια αύρα μπουκαδούρα</a:t>
            </a:r>
            <a:endParaRPr lang="fr-FR" sz="2400" dirty="0"/>
          </a:p>
        </p:txBody>
      </p:sp>
      <p:pic>
        <p:nvPicPr>
          <p:cNvPr id="5" name="Picture 2" descr="Aucun texte alternatif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56" y="1373455"/>
            <a:ext cx="6956424" cy="5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5799221" y="1157737"/>
            <a:ext cx="2119094" cy="2032936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6993699" y="1191239"/>
            <a:ext cx="243191" cy="3342961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9657420" y="926432"/>
            <a:ext cx="858180" cy="3980746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200021" y="765669"/>
            <a:ext cx="358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Στενά, ακρωτήρια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787377" y="466929"/>
            <a:ext cx="308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Θαλάσσια βουνά</a:t>
            </a:r>
            <a:endParaRPr lang="fr-FR" sz="24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51" y="1663446"/>
            <a:ext cx="2474495" cy="152722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35" y="4590059"/>
            <a:ext cx="3369980" cy="179030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28106" y="0"/>
            <a:ext cx="487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i="1" dirty="0" smtClean="0"/>
              <a:t>Δεν χρειάζομαι προβλέψεις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32761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7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6" y="0"/>
            <a:ext cx="6497091" cy="31585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7358" y="770021"/>
            <a:ext cx="378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Γεωγραφία</a:t>
            </a:r>
            <a:endParaRPr lang="fr-FR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81" y="3158585"/>
            <a:ext cx="7756237" cy="35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8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16" y="336550"/>
            <a:ext cx="4144224" cy="23253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7199" y="241701"/>
            <a:ext cx="247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Το κύμα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080" y="901208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Δημιουργία</a:t>
            </a:r>
            <a:r>
              <a:rPr lang="en-US" dirty="0" smtClean="0"/>
              <a:t> : </a:t>
            </a:r>
            <a:r>
              <a:rPr lang="el-GR" dirty="0" smtClean="0"/>
              <a:t> Δράση του αέρα στην επιφάνεια της θάλασσας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Ταχύτητα του αέρα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Χρόνος που φυσάει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Απόσταση χωρίς εμπόδιο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Μορφολογία του βυθού και των ακτών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Τριβή των κατωτέρων στρωμάτων του νερού στον βυθό  που φρενάρουν.  Τα ανώτερα έχουν μεγαλύτερη ταχύτητα, και το κύμα σκάει λόγω βαρύτητας !  </a:t>
            </a:r>
            <a:endParaRPr lang="fr-FR" dirty="0"/>
          </a:p>
        </p:txBody>
      </p:sp>
      <p:sp>
        <p:nvSpPr>
          <p:cNvPr id="6" name="Accolade fermante 5"/>
          <p:cNvSpPr/>
          <p:nvPr/>
        </p:nvSpPr>
        <p:spPr>
          <a:xfrm>
            <a:off x="3505200" y="2255520"/>
            <a:ext cx="314960" cy="518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fermante 6"/>
          <p:cNvSpPr/>
          <p:nvPr/>
        </p:nvSpPr>
        <p:spPr>
          <a:xfrm>
            <a:off x="3408680" y="1499234"/>
            <a:ext cx="193040" cy="518160"/>
          </a:xfrm>
          <a:prstGeom prst="righ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662680" y="158345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Fetch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66" y="2843607"/>
            <a:ext cx="2448873" cy="27831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00" y="2856799"/>
            <a:ext cx="2540703" cy="27831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3" y="3992224"/>
            <a:ext cx="3447829" cy="2469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929762" y="5162367"/>
                <a:ext cx="382508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Ύψος </a:t>
                </a:r>
                <a:r>
                  <a:rPr lang="en-US" dirty="0"/>
                  <a:t>:</a:t>
                </a:r>
                <a:r>
                  <a:rPr lang="el-GR" dirty="0"/>
                  <a:t> Η</a:t>
                </a:r>
                <a:r>
                  <a:rPr lang="el-GR" baseline="-25000" dirty="0"/>
                  <a:t>1</a:t>
                </a:r>
                <a:r>
                  <a:rPr lang="el-GR" dirty="0"/>
                  <a:t>, Η</a:t>
                </a:r>
                <a:r>
                  <a:rPr lang="el-GR" baseline="-25000" dirty="0"/>
                  <a:t>2</a:t>
                </a:r>
                <a:r>
                  <a:rPr lang="el-GR" dirty="0"/>
                  <a:t> Η</a:t>
                </a:r>
                <a:r>
                  <a:rPr lang="el-GR" baseline="-25000" dirty="0"/>
                  <a:t>3</a:t>
                </a:r>
              </a:p>
              <a:p>
                <a:r>
                  <a:rPr lang="el-GR" dirty="0" smtClean="0"/>
                  <a:t>Περίοδος </a:t>
                </a:r>
                <a:r>
                  <a:rPr lang="en-US" dirty="0"/>
                  <a:t>:</a:t>
                </a:r>
                <a:r>
                  <a:rPr lang="el-GR" dirty="0"/>
                  <a:t> </a:t>
                </a:r>
                <a:r>
                  <a:rPr lang="el-GR" dirty="0" smtClean="0"/>
                  <a:t>Τ</a:t>
                </a:r>
                <a:r>
                  <a:rPr lang="el-GR" baseline="-25000" dirty="0" smtClean="0"/>
                  <a:t>1</a:t>
                </a:r>
                <a:r>
                  <a:rPr lang="el-GR" dirty="0"/>
                  <a:t>, </a:t>
                </a:r>
                <a:r>
                  <a:rPr lang="el-GR" dirty="0" smtClean="0"/>
                  <a:t>Τ</a:t>
                </a:r>
                <a:r>
                  <a:rPr lang="el-GR" baseline="-25000" dirty="0" smtClean="0"/>
                  <a:t>2</a:t>
                </a:r>
                <a:r>
                  <a:rPr lang="el-GR" dirty="0" smtClean="0"/>
                  <a:t> Τ</a:t>
                </a:r>
                <a:r>
                  <a:rPr lang="el-GR" baseline="-25000" dirty="0" smtClean="0"/>
                  <a:t>3</a:t>
                </a:r>
              </a:p>
              <a:p>
                <a:r>
                  <a:rPr lang="el-GR" dirty="0"/>
                  <a:t>Μήκος </a:t>
                </a:r>
                <a:r>
                  <a:rPr lang="el-GR" dirty="0" smtClean="0"/>
                  <a:t>κύματος </a:t>
                </a:r>
                <a:r>
                  <a:rPr lang="en-US" dirty="0" smtClean="0"/>
                  <a:t>:</a:t>
                </a:r>
                <a:r>
                  <a:rPr lang="el-GR" dirty="0" smtClean="0"/>
                  <a:t> λ </a:t>
                </a:r>
                <a:r>
                  <a:rPr lang="el-GR" dirty="0"/>
                  <a:t>, λ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l-GR" dirty="0"/>
                  <a:t> 1,56 × Τ</a:t>
                </a:r>
                <a:r>
                  <a:rPr lang="el-GR" baseline="30000" dirty="0"/>
                  <a:t>2</a:t>
                </a:r>
                <a:r>
                  <a:rPr lang="el-GR" dirty="0" smtClean="0"/>
                  <a:t> 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762" y="5162367"/>
                <a:ext cx="3825086" cy="1200329"/>
              </a:xfrm>
              <a:prstGeom prst="rect">
                <a:avLst/>
              </a:prstGeom>
              <a:blipFill>
                <a:blip r:embed="rId6"/>
                <a:stretch>
                  <a:fillRect l="-1435" t="-30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270443" y="3622892"/>
            <a:ext cx="33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Ρεστια</a:t>
            </a:r>
            <a:r>
              <a:rPr lang="el-GR" dirty="0" smtClean="0"/>
              <a:t> </a:t>
            </a:r>
            <a:r>
              <a:rPr lang="en-US" dirty="0" smtClean="0"/>
              <a:t>:</a:t>
            </a:r>
            <a:r>
              <a:rPr lang="el-GR" dirty="0" smtClean="0"/>
              <a:t> Μνήμη του κύματος  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76" y="3222708"/>
            <a:ext cx="2857500" cy="16002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696419" y="6456693"/>
            <a:ext cx="857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Κίνδυνος</a:t>
            </a:r>
            <a:r>
              <a:rPr lang="en-US" dirty="0" smtClean="0"/>
              <a:t> </a:t>
            </a:r>
            <a:r>
              <a:rPr lang="en-US" dirty="0"/>
              <a:t>:</a:t>
            </a:r>
            <a:r>
              <a:rPr lang="el-GR" dirty="0" smtClean="0"/>
              <a:t> Ένα κύμα απότομο ύψους 1/3 του μήκους του σκάφους στο πλάι!</a:t>
            </a:r>
            <a:endParaRPr lang="fr-FR" dirty="0"/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5426426" y="3992224"/>
            <a:ext cx="910366" cy="24297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5678207" y="3686075"/>
            <a:ext cx="667729" cy="3171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588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9262-5117-42E5-B1A0-1E662DED273D}" type="slidenum">
              <a:rPr lang="en-US" smtClean="0"/>
              <a:t>9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" y="1164143"/>
            <a:ext cx="2939627" cy="22047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" y="4279332"/>
            <a:ext cx="2716107" cy="20876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44" y="0"/>
            <a:ext cx="4136082" cy="36657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30" y="2588850"/>
            <a:ext cx="4171920" cy="41719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15" y="55880"/>
            <a:ext cx="3055896" cy="300736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96240" y="3571446"/>
            <a:ext cx="659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Ελληνικά κύματα(</a:t>
            </a:r>
            <a:r>
              <a:rPr lang="el-GR" sz="2000" dirty="0" smtClean="0"/>
              <a:t>ΕΛΚΕΘΕ</a:t>
            </a:r>
            <a:r>
              <a:rPr lang="el-GR" sz="2400" dirty="0"/>
              <a:t>*</a:t>
            </a:r>
            <a:r>
              <a:rPr lang="el-GR" sz="4000" dirty="0"/>
              <a:t>)</a:t>
            </a:r>
            <a:endParaRPr lang="fr-FR" sz="4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24712" y="6391438"/>
            <a:ext cx="62291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(*)</a:t>
            </a:r>
            <a:r>
              <a:rPr lang="el-GR" dirty="0" smtClean="0">
                <a:solidFill>
                  <a:srgbClr val="0070C0"/>
                </a:solidFill>
              </a:rPr>
              <a:t> </a:t>
            </a:r>
            <a:r>
              <a:rPr lang="el-GR" sz="1200" u="sng" dirty="0">
                <a:solidFill>
                  <a:srgbClr val="0070C0"/>
                </a:solidFill>
                <a:hlinkClick r:id="rId7"/>
              </a:rPr>
              <a:t>https://poseidon.hcmr.gr/el/synistoses/kentro-dedomenon/roi-dedomenon</a:t>
            </a:r>
            <a:endParaRPr lang="fr-FR" sz="1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5010286" y="4883333"/>
                <a:ext cx="2402840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   </a:t>
                </a:r>
                <a:r>
                  <a:rPr lang="el-GR" sz="1200" i="1" dirty="0" smtClean="0"/>
                  <a:t>Μήκος κύματος</a:t>
                </a:r>
              </a:p>
              <a:p>
                <a:r>
                  <a:rPr lang="el-GR" sz="1200" i="1" dirty="0" smtClean="0"/>
                  <a:t>λ </a:t>
                </a:r>
                <a:r>
                  <a:rPr lang="el-GR" sz="1200" i="1" dirty="0"/>
                  <a:t>= </a:t>
                </a:r>
                <a:r>
                  <a:rPr lang="fr-FR" sz="1200" i="1" dirty="0" err="1"/>
                  <a:t>gT</a:t>
                </a:r>
                <a:r>
                  <a:rPr lang="el-GR" sz="1200" i="1" baseline="30000" dirty="0"/>
                  <a:t>2</a:t>
                </a:r>
                <a:r>
                  <a:rPr lang="el-GR" sz="1200" i="1" dirty="0"/>
                  <a:t>/2π όπου </a:t>
                </a:r>
                <a:r>
                  <a:rPr lang="en-US" sz="1200" i="1" dirty="0" smtClean="0"/>
                  <a:t>g</a:t>
                </a:r>
                <a:r>
                  <a:rPr lang="el-GR" sz="1200" i="1" dirty="0" smtClean="0"/>
                  <a:t> = 9,81</a:t>
                </a:r>
                <a:r>
                  <a:rPr lang="en-US" sz="1200" i="1" dirty="0"/>
                  <a:t>m</a:t>
                </a:r>
                <a:r>
                  <a:rPr lang="el-GR" sz="1200" i="1" dirty="0"/>
                  <a:t>/</a:t>
                </a:r>
                <a:r>
                  <a:rPr lang="en-US" sz="1200" i="1" dirty="0"/>
                  <a:t>s</a:t>
                </a:r>
                <a:r>
                  <a:rPr lang="el-GR" sz="1200" i="1" baseline="30000" dirty="0" smtClean="0"/>
                  <a:t>2</a:t>
                </a:r>
                <a:endParaRPr lang="el-GR" sz="1200" i="1" dirty="0"/>
              </a:p>
              <a:p>
                <a:r>
                  <a:rPr lang="el-GR" sz="1200" i="1" dirty="0" smtClean="0"/>
                  <a:t>λ </a:t>
                </a:r>
                <a14:m>
                  <m:oMath xmlns:m="http://schemas.openxmlformats.org/officeDocument/2006/math">
                    <m:r>
                      <a:rPr lang="el-GR" sz="1200" i="1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l-GR" sz="1200" i="1" dirty="0"/>
                  <a:t> 1,56 × Τ</a:t>
                </a:r>
                <a:r>
                  <a:rPr lang="el-GR" sz="1200" i="1" baseline="30000" dirty="0"/>
                  <a:t>2</a:t>
                </a:r>
                <a:r>
                  <a:rPr lang="el-GR" sz="1200" i="1" dirty="0"/>
                  <a:t> </a:t>
                </a:r>
                <a:endParaRPr lang="el-GR" sz="1200" i="1" dirty="0" smtClean="0"/>
              </a:p>
              <a:p>
                <a:endParaRPr lang="el-GR" sz="1200" i="1" dirty="0"/>
              </a:p>
              <a:p>
                <a:r>
                  <a:rPr lang="el-GR" sz="1200" i="1" dirty="0"/>
                  <a:t> </a:t>
                </a:r>
                <a:r>
                  <a:rPr lang="el-GR" sz="1200" i="1" dirty="0" smtClean="0"/>
                  <a:t>    και ταχύτητα</a:t>
                </a:r>
              </a:p>
              <a:p>
                <a:r>
                  <a:rPr lang="fr-FR" sz="2000" i="1" dirty="0" smtClean="0">
                    <a:latin typeface="Bell MT" panose="02020503060305020303" pitchFamily="18" charset="0"/>
                  </a:rPr>
                  <a:t>v</a:t>
                </a:r>
                <a:r>
                  <a:rPr lang="fr-FR" sz="2000" i="1" dirty="0" smtClean="0"/>
                  <a:t> </a:t>
                </a:r>
                <a:r>
                  <a:rPr lang="el-GR" sz="1200" i="1" dirty="0"/>
                  <a:t>= </a:t>
                </a:r>
                <a:r>
                  <a:rPr lang="fr-FR" sz="1200" i="1" dirty="0" err="1"/>
                  <a:t>gT</a:t>
                </a:r>
                <a:r>
                  <a:rPr lang="el-GR" sz="1200" i="1" dirty="0"/>
                  <a:t>/2π</a:t>
                </a:r>
                <a:endParaRPr lang="fr-FR" sz="1200" i="1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286" y="4883333"/>
                <a:ext cx="2402840" cy="1692771"/>
              </a:xfrm>
              <a:prstGeom prst="rect">
                <a:avLst/>
              </a:prstGeom>
              <a:blipFill>
                <a:blip r:embed="rId8"/>
                <a:stretch>
                  <a:fillRect l="-27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lipse 10"/>
          <p:cNvSpPr/>
          <p:nvPr/>
        </p:nvSpPr>
        <p:spPr>
          <a:xfrm>
            <a:off x="10250424" y="3063240"/>
            <a:ext cx="393192" cy="305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752432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7356</TotalTime>
  <Words>1040</Words>
  <Application>Microsoft Office PowerPoint</Application>
  <PresentationFormat>Grand écran</PresentationFormat>
  <Paragraphs>182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Arial</vt:lpstr>
      <vt:lpstr>Bell MT</vt:lpstr>
      <vt:lpstr>Calibri</vt:lpstr>
      <vt:lpstr>Calibri Light</vt:lpstr>
      <vt:lpstr>Cambria Math</vt:lpstr>
      <vt:lpstr>Century Gothic</vt:lpstr>
      <vt:lpstr>Wingdings</vt:lpstr>
      <vt:lpstr>Wingdings 3</vt:lpstr>
      <vt:lpstr>Secteur</vt:lpstr>
      <vt:lpstr>Conception personnalisée</vt:lpstr>
      <vt:lpstr>Μετεωρολογικοί χάρτες μοντέλα, προβλέψεις(*)</vt:lpstr>
      <vt:lpstr>Présentation PowerPoint</vt:lpstr>
      <vt:lpstr>Πιεση (P)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Μετεωρολογικά μοντέλα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References Βιβλιογραφια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Rays from the Universe</dc:title>
  <dc:creator>Yannis KARYOTAKIS</dc:creator>
  <cp:lastModifiedBy>Yannis KARYOTAKIS</cp:lastModifiedBy>
  <cp:revision>223</cp:revision>
  <cp:lastPrinted>2024-03-01T15:23:49Z</cp:lastPrinted>
  <dcterms:created xsi:type="dcterms:W3CDTF">2018-06-19T09:35:59Z</dcterms:created>
  <dcterms:modified xsi:type="dcterms:W3CDTF">2024-11-04T03:48:41Z</dcterms:modified>
  <cp:contentStatus/>
</cp:coreProperties>
</file>