
<file path=[Content_Types].xml><?xml version="1.0" encoding="utf-8"?>
<Types xmlns="http://schemas.openxmlformats.org/package/2006/content-types">
  <Default Extension="png" ContentType="image/png"/>
  <Default Extension="jpeg" ContentType="image/jpeg"/>
  <Default Extension="webp" ContentType="image/pn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8" r:id="rId1"/>
    <p:sldMasterId id="2147483726" r:id="rId2"/>
  </p:sldMasterIdLst>
  <p:notesMasterIdLst>
    <p:notesMasterId r:id="rId30"/>
  </p:notesMasterIdLst>
  <p:sldIdLst>
    <p:sldId id="256" r:id="rId3"/>
    <p:sldId id="257" r:id="rId4"/>
    <p:sldId id="260" r:id="rId5"/>
    <p:sldId id="258" r:id="rId6"/>
    <p:sldId id="259" r:id="rId7"/>
    <p:sldId id="277" r:id="rId8"/>
    <p:sldId id="278" r:id="rId9"/>
    <p:sldId id="279" r:id="rId10"/>
    <p:sldId id="280" r:id="rId11"/>
    <p:sldId id="261" r:id="rId12"/>
    <p:sldId id="281" r:id="rId13"/>
    <p:sldId id="282" r:id="rId14"/>
    <p:sldId id="262" r:id="rId15"/>
    <p:sldId id="264" r:id="rId16"/>
    <p:sldId id="263" r:id="rId17"/>
    <p:sldId id="265" r:id="rId18"/>
    <p:sldId id="266" r:id="rId19"/>
    <p:sldId id="267" r:id="rId20"/>
    <p:sldId id="275" r:id="rId21"/>
    <p:sldId id="268" r:id="rId22"/>
    <p:sldId id="272" r:id="rId23"/>
    <p:sldId id="269" r:id="rId24"/>
    <p:sldId id="270" r:id="rId25"/>
    <p:sldId id="271" r:id="rId26"/>
    <p:sldId id="273" r:id="rId27"/>
    <p:sldId id="274" r:id="rId28"/>
    <p:sldId id="276" r:id="rId29"/>
  </p:sldIdLst>
  <p:sldSz cx="12192000" cy="6858000"/>
  <p:notesSz cx="7099300" cy="10234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6" autoAdjust="0"/>
    <p:restoredTop sz="94660"/>
  </p:normalViewPr>
  <p:slideViewPr>
    <p:cSldViewPr snapToGrid="0">
      <p:cViewPr varScale="1">
        <p:scale>
          <a:sx n="94" d="100"/>
          <a:sy n="94" d="100"/>
        </p:scale>
        <p:origin x="114" y="18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C65B0690-7024-4145-B971-AF3062DF89EB}" type="datetimeFigureOut">
              <a:rPr lang="en-US" smtClean="0"/>
              <a:t>11/4/2024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6A7C39F9-12E8-45F0-AC08-7E6356FAA3C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5979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7C39F9-12E8-45F0-AC08-7E6356FAA3C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253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/>
          <a:lstStyle/>
          <a:p>
            <a:fld id="{CAB3B46E-AEEB-4050-BF75-E05D19FBECC3}" type="datetime1">
              <a:rPr lang="en-US" smtClean="0"/>
              <a:t>11/4/2024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95767" y="6019799"/>
            <a:ext cx="1142245" cy="6699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08B19262-5117-42E5-B1A0-1E662DED273D}" type="slidenum">
              <a:rPr lang="en-US" smtClean="0"/>
              <a:pPr/>
              <a:t>‹N°›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3936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/>
          <a:lstStyle/>
          <a:p>
            <a:fld id="{DDB5BC91-46AD-4F2A-9D9A-EEBDAA4CADC6}" type="datetime1">
              <a:rPr lang="en-US" smtClean="0"/>
              <a:t>11/4/2024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276012" y="6172200"/>
            <a:ext cx="848936" cy="517525"/>
          </a:xfrm>
          <a:prstGeom prst="rect">
            <a:avLst/>
          </a:prstGeom>
        </p:spPr>
        <p:txBody>
          <a:bodyPr/>
          <a:lstStyle/>
          <a:p>
            <a:fld id="{08B19262-5117-42E5-B1A0-1E662DED273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855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/>
          <a:lstStyle/>
          <a:p>
            <a:fld id="{26F7EBC3-8782-42B8-AC84-4B5F4D8CD660}" type="datetime1">
              <a:rPr lang="en-US" smtClean="0"/>
              <a:t>11/4/2024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76012" y="6172200"/>
            <a:ext cx="848936" cy="517525"/>
          </a:xfrm>
          <a:prstGeom prst="rect">
            <a:avLst/>
          </a:prstGeom>
        </p:spPr>
        <p:txBody>
          <a:bodyPr/>
          <a:lstStyle/>
          <a:p>
            <a:fld id="{08B19262-5117-42E5-B1A0-1E662DED273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9412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/>
          <a:lstStyle/>
          <a:p>
            <a:fld id="{35241231-A047-4F9E-B210-4CF3B519FE09}" type="datetime1">
              <a:rPr lang="en-US" smtClean="0"/>
              <a:t>11/4/2024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76012" y="6172200"/>
            <a:ext cx="848936" cy="517525"/>
          </a:xfrm>
          <a:prstGeom prst="rect">
            <a:avLst/>
          </a:prstGeom>
        </p:spPr>
        <p:txBody>
          <a:bodyPr/>
          <a:lstStyle/>
          <a:p>
            <a:fld id="{08B19262-5117-42E5-B1A0-1E662DED273D}" type="slidenum">
              <a:rPr lang="en-US" smtClean="0"/>
              <a:t>‹N°›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574515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/>
          <a:lstStyle/>
          <a:p>
            <a:fld id="{D8C219A9-5BA6-4EBA-B574-6968FEF58EE0}" type="datetime1">
              <a:rPr lang="en-US" smtClean="0"/>
              <a:t>11/4/2024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76012" y="6172200"/>
            <a:ext cx="848936" cy="517525"/>
          </a:xfrm>
          <a:prstGeom prst="rect">
            <a:avLst/>
          </a:prstGeom>
        </p:spPr>
        <p:txBody>
          <a:bodyPr/>
          <a:lstStyle/>
          <a:p>
            <a:fld id="{08B19262-5117-42E5-B1A0-1E662DED273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2708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/>
          <a:lstStyle/>
          <a:p>
            <a:fld id="{F6F6B99F-1773-46D4-B91B-643D079ECD41}" type="datetime1">
              <a:rPr lang="en-US" smtClean="0"/>
              <a:t>11/4/2024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76012" y="6172200"/>
            <a:ext cx="848936" cy="517525"/>
          </a:xfrm>
          <a:prstGeom prst="rect">
            <a:avLst/>
          </a:prstGeom>
        </p:spPr>
        <p:txBody>
          <a:bodyPr/>
          <a:lstStyle/>
          <a:p>
            <a:fld id="{08B19262-5117-42E5-B1A0-1E662DED273D}" type="slidenum">
              <a:rPr lang="en-US" smtClean="0"/>
              <a:t>‹N°›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957623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/>
          <a:lstStyle/>
          <a:p>
            <a:fld id="{5791E254-E9F7-4921-8A66-1598C77DCF3C}" type="datetime1">
              <a:rPr lang="en-US" smtClean="0"/>
              <a:t>11/4/2024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76012" y="6172200"/>
            <a:ext cx="848936" cy="517525"/>
          </a:xfrm>
          <a:prstGeom prst="rect">
            <a:avLst/>
          </a:prstGeom>
        </p:spPr>
        <p:txBody>
          <a:bodyPr/>
          <a:lstStyle/>
          <a:p>
            <a:fld id="{08B19262-5117-42E5-B1A0-1E662DED273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4069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eaVert" anchor="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/>
          <a:lstStyle/>
          <a:p>
            <a:fld id="{BD1B293A-38EE-4179-87CF-0794F6970D8A}" type="datetime1">
              <a:rPr lang="en-US" smtClean="0"/>
              <a:t>11/4/2024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76012" y="6172200"/>
            <a:ext cx="848936" cy="517525"/>
          </a:xfrm>
          <a:prstGeom prst="rect">
            <a:avLst/>
          </a:prstGeom>
        </p:spPr>
        <p:txBody>
          <a:bodyPr/>
          <a:lstStyle/>
          <a:p>
            <a:fld id="{08B19262-5117-42E5-B1A0-1E662DED273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8162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  <a:prstGeom prst="rect">
            <a:avLst/>
          </a:prstGeo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  <a:prstGeom prst="rect">
            <a:avLst/>
          </a:prstGeom>
        </p:spPr>
        <p:txBody>
          <a:bodyPr vert="eaVert" anchor="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/>
          <a:lstStyle/>
          <a:p>
            <a:fld id="{4CC90D97-9A72-47C1-A082-B76DAB9D9340}" type="datetime1">
              <a:rPr lang="en-US" smtClean="0"/>
              <a:t>11/4/2024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76012" y="6172200"/>
            <a:ext cx="848936" cy="517525"/>
          </a:xfrm>
          <a:prstGeom prst="rect">
            <a:avLst/>
          </a:prstGeom>
        </p:spPr>
        <p:txBody>
          <a:bodyPr/>
          <a:lstStyle/>
          <a:p>
            <a:fld id="{08B19262-5117-42E5-B1A0-1E662DED273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4902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94F60-2CE8-4942-8DFB-090F85D1C8D0}" type="datetime1">
              <a:rPr lang="en-US" smtClean="0"/>
              <a:t>11/4/2024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CD739-2923-4E81-9ADB-F6B70237BC8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4412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34B4D-EF3C-4E1D-A4DD-CBE0F5894F98}" type="datetime1">
              <a:rPr lang="en-US" smtClean="0"/>
              <a:t>11/4/2024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CD739-2923-4E81-9ADB-F6B70237BC8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282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/>
          <a:lstStyle/>
          <a:p>
            <a:fld id="{27633E41-8D43-4F17-8B5D-03E96D13B50A}" type="datetime1">
              <a:rPr lang="en-US" smtClean="0"/>
              <a:t>11/4/2024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76012" y="6172200"/>
            <a:ext cx="848936" cy="517525"/>
          </a:xfrm>
          <a:prstGeom prst="rect">
            <a:avLst/>
          </a:prstGeom>
        </p:spPr>
        <p:txBody>
          <a:bodyPr/>
          <a:lstStyle/>
          <a:p>
            <a:fld id="{08B19262-5117-42E5-B1A0-1E662DED273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220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1BDA5-05C2-40D2-8184-F872D4D4120D}" type="datetime1">
              <a:rPr lang="en-US" smtClean="0"/>
              <a:t>11/4/2024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CD739-2923-4E81-9ADB-F6B70237BC8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7267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85149-02FC-4061-AC28-0B6C21EC418C}" type="datetime1">
              <a:rPr lang="en-US" smtClean="0"/>
              <a:t>11/4/2024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CD739-2923-4E81-9ADB-F6B70237BC8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5565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FAA85-AEC4-4128-BB24-EDEB60F4182A}" type="datetime1">
              <a:rPr lang="en-US" smtClean="0"/>
              <a:t>11/4/2024</a:t>
            </a:fld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CD739-2923-4E81-9ADB-F6B70237BC8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3991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D552B-8087-437D-9A45-6B6EF31DBB3E}" type="datetime1">
              <a:rPr lang="en-US" smtClean="0"/>
              <a:t>11/4/2024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CD739-2923-4E81-9ADB-F6B70237BC8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0905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02D67-1BB8-464B-8928-BC784BEFE5EC}" type="datetime1">
              <a:rPr lang="en-US" smtClean="0"/>
              <a:t>11/4/2024</a:t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CD739-2923-4E81-9ADB-F6B70237BC8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7283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11B53-D17D-43F1-9AE1-E8B70522DEF3}" type="datetime1">
              <a:rPr lang="en-US" smtClean="0"/>
              <a:t>11/4/2024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CD739-2923-4E81-9ADB-F6B70237BC8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8941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C397A-4A4E-4154-8AE0-2EE17AD4A47F}" type="datetime1">
              <a:rPr lang="en-US" smtClean="0"/>
              <a:t>11/4/2024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CD739-2923-4E81-9ADB-F6B70237BC8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8346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D0925-9EF6-4DD5-BAF5-086D22736AC9}" type="datetime1">
              <a:rPr lang="en-US" smtClean="0"/>
              <a:t>11/4/2024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CD739-2923-4E81-9ADB-F6B70237BC8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18241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1273B-C33D-477B-A37B-6C6C2C78A5E8}" type="datetime1">
              <a:rPr lang="en-US" smtClean="0"/>
              <a:t>11/4/2024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CD739-2923-4E81-9ADB-F6B70237BC8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838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04612" y="6172200"/>
            <a:ext cx="610432" cy="454090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08B19262-5117-42E5-B1A0-1E662DED273D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208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/>
          <a:lstStyle/>
          <a:p>
            <a:fld id="{A03EC23A-846A-42CA-9C97-5C1241AD10EA}" type="datetime1">
              <a:rPr lang="en-US" smtClean="0"/>
              <a:t>11/4/2024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276012" y="6172200"/>
            <a:ext cx="848936" cy="517525"/>
          </a:xfrm>
          <a:prstGeom prst="rect">
            <a:avLst/>
          </a:prstGeom>
        </p:spPr>
        <p:txBody>
          <a:bodyPr/>
          <a:lstStyle/>
          <a:p>
            <a:fld id="{08B19262-5117-42E5-B1A0-1E662DED273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704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/>
          <a:lstStyle/>
          <a:p>
            <a:fld id="{3671DC05-EB05-4817-BF7C-7B3AAF77F0C5}" type="datetime1">
              <a:rPr lang="en-US" smtClean="0"/>
              <a:t>11/4/2024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276012" y="6172200"/>
            <a:ext cx="848936" cy="517525"/>
          </a:xfrm>
          <a:prstGeom prst="rect">
            <a:avLst/>
          </a:prstGeom>
        </p:spPr>
        <p:txBody>
          <a:bodyPr/>
          <a:lstStyle/>
          <a:p>
            <a:fld id="{08B19262-5117-42E5-B1A0-1E662DED273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4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/>
          <a:lstStyle/>
          <a:p>
            <a:fld id="{491A8F74-D0F2-4686-BD98-55549A806AD0}" type="datetime1">
              <a:rPr lang="en-US" smtClean="0"/>
              <a:t>11/4/2024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276012" y="6172200"/>
            <a:ext cx="848936" cy="517525"/>
          </a:xfrm>
          <a:prstGeom prst="rect">
            <a:avLst/>
          </a:prstGeom>
        </p:spPr>
        <p:txBody>
          <a:bodyPr/>
          <a:lstStyle/>
          <a:p>
            <a:fld id="{08B19262-5117-42E5-B1A0-1E662DED273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210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/>
          <a:lstStyle/>
          <a:p>
            <a:fld id="{6709C789-0AF9-4A59-8E96-B7075F1CFBA7}" type="datetime1">
              <a:rPr lang="en-US" smtClean="0"/>
              <a:t>11/4/2024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276012" y="6172200"/>
            <a:ext cx="848936" cy="517525"/>
          </a:xfrm>
          <a:prstGeom prst="rect">
            <a:avLst/>
          </a:prstGeom>
        </p:spPr>
        <p:txBody>
          <a:bodyPr/>
          <a:lstStyle/>
          <a:p>
            <a:fld id="{08B19262-5117-42E5-B1A0-1E662DED273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902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/>
          <a:lstStyle/>
          <a:p>
            <a:fld id="{F47735FF-2F5D-465D-92C1-DBC2E4FA4ECD}" type="datetime1">
              <a:rPr lang="en-US" smtClean="0"/>
              <a:t>11/4/2024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276012" y="6172200"/>
            <a:ext cx="848936" cy="517525"/>
          </a:xfrm>
          <a:prstGeom prst="rect">
            <a:avLst/>
          </a:prstGeom>
        </p:spPr>
        <p:txBody>
          <a:bodyPr/>
          <a:lstStyle/>
          <a:p>
            <a:fld id="{08B19262-5117-42E5-B1A0-1E662DED273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19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/>
          <a:lstStyle/>
          <a:p>
            <a:fld id="{A5928099-1AD2-4C10-A3A5-9A0C7157A153}" type="datetime1">
              <a:rPr lang="en-US" smtClean="0"/>
              <a:t>11/4/2024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276012" y="6172200"/>
            <a:ext cx="848936" cy="517525"/>
          </a:xfrm>
          <a:prstGeom prst="rect">
            <a:avLst/>
          </a:prstGeom>
        </p:spPr>
        <p:txBody>
          <a:bodyPr/>
          <a:lstStyle/>
          <a:p>
            <a:fld id="{08B19262-5117-42E5-B1A0-1E662DED273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317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Espace réservé du numéro de diapositive 12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604669-8B1F-4D9E-9F52-854E6413E16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87096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52ECC7-15E9-4F78-9B83-527E718511B0}" type="datetime1">
              <a:rPr lang="en-US" smtClean="0"/>
              <a:t>11/4/2024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3CD739-2923-4E81-9ADB-F6B70237BC8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596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ebp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openskiron.org/en/openwrf" TargetMode="External"/><Relationship Id="rId3" Type="http://schemas.openxmlformats.org/officeDocument/2006/relationships/hyperlink" Target="https://poseidon.hcmr.gr/el" TargetMode="External"/><Relationship Id="rId7" Type="http://schemas.openxmlformats.org/officeDocument/2006/relationships/hyperlink" Target="https://www.wofrance.fr/meteo/marine" TargetMode="External"/><Relationship Id="rId2" Type="http://schemas.openxmlformats.org/officeDocument/2006/relationships/hyperlink" Target="https://meteo.gr/anemologio.cfm" TargetMode="External"/><Relationship Id="rId1" Type="http://schemas.openxmlformats.org/officeDocument/2006/relationships/slideLayout" Target="../slideLayouts/slideLayout11.xml"/><Relationship Id="rId6" Type="http://schemas.openxmlformats.org/officeDocument/2006/relationships/hyperlink" Target="https://www.windguru.cz/map/?lat=36.02155121382042&amp;lon=26.813196482830126&amp;zoom=6.5" TargetMode="External"/><Relationship Id="rId5" Type="http://schemas.openxmlformats.org/officeDocument/2006/relationships/hyperlink" Target="https://www.windfinder.com/#7/37.9052/26.4661" TargetMode="External"/><Relationship Id="rId4" Type="http://schemas.openxmlformats.org/officeDocument/2006/relationships/hyperlink" Target="http://www.lamma.rete.toscana.it/mare/modelli/vento-e-mare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ailgrib.com/" TargetMode="External"/><Relationship Id="rId2" Type="http://schemas.openxmlformats.org/officeDocument/2006/relationships/hyperlink" Target="https://opengribs.org/en/xygrib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adrena-software.com/en/" TargetMode="External"/><Relationship Id="rId5" Type="http://schemas.openxmlformats.org/officeDocument/2006/relationships/hyperlink" Target="https://www.predictwind.com/" TargetMode="External"/><Relationship Id="rId4" Type="http://schemas.openxmlformats.org/officeDocument/2006/relationships/hyperlink" Target="https://www.squid-sailing.com/en/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hyperlink" Target="https://opengribs.org/en/xygrib" TargetMode="Externa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laisance-pratique.com/Options-de-navigation-en-mer-Egee?lang=fr#meteo" TargetMode="External"/><Relationship Id="rId2" Type="http://schemas.openxmlformats.org/officeDocument/2006/relationships/hyperlink" Target="https://fb.watch/gu8aEY_JUY/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sailing-mimosa.eu/enimerotika/1133817_o-kairos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ebp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0.jpeg"/><Relationship Id="rId2" Type="http://schemas.openxmlformats.org/officeDocument/2006/relationships/image" Target="../media/image16.web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jpeg"/><Relationship Id="rId7" Type="http://schemas.openxmlformats.org/officeDocument/2006/relationships/hyperlink" Target="https://poseidon.hcmr.gr/el/synistoses/kentro-dedomenon/roi-dedomenon" TargetMode="Externa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80353" y="1830830"/>
            <a:ext cx="9412434" cy="1586935"/>
          </a:xfrm>
        </p:spPr>
        <p:txBody>
          <a:bodyPr>
            <a:normAutofit/>
          </a:bodyPr>
          <a:lstStyle/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</a:pPr>
            <a:r>
              <a:rPr lang="el-GR" sz="4400" cap="none" dirty="0" smtClean="0">
                <a:latin typeface="+mn-lt"/>
                <a:ea typeface="+mn-ea"/>
                <a:cs typeface="+mn-cs"/>
              </a:rPr>
              <a:t>Μετεωρολογικοί χάρτες μοντέλα, προβλέψεις</a:t>
            </a:r>
            <a:r>
              <a:rPr lang="en-US" sz="4400" cap="none" dirty="0" smtClean="0">
                <a:latin typeface="+mn-lt"/>
                <a:ea typeface="+mn-ea"/>
                <a:cs typeface="+mn-cs"/>
              </a:rPr>
              <a:t>(*)</a:t>
            </a:r>
            <a:endParaRPr lang="en-US" sz="4400" cap="none" dirty="0">
              <a:latin typeface="+mn-lt"/>
              <a:ea typeface="+mn-ea"/>
              <a:cs typeface="+mn-cs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2637" y="3843867"/>
            <a:ext cx="7679094" cy="1947333"/>
          </a:xfrm>
        </p:spPr>
        <p:txBody>
          <a:bodyPr/>
          <a:lstStyle/>
          <a:p>
            <a:r>
              <a:rPr lang="el-GR" dirty="0" smtClean="0">
                <a:solidFill>
                  <a:schemeClr val="tx1"/>
                </a:solidFill>
              </a:rPr>
              <a:t>Γιάννης Καρυωτάκης</a:t>
            </a:r>
            <a:endParaRPr lang="fr-FR" dirty="0" smtClean="0">
              <a:solidFill>
                <a:schemeClr val="tx1"/>
              </a:solidFill>
            </a:endParaRPr>
          </a:p>
          <a:p>
            <a:r>
              <a:rPr lang="fr-FR" dirty="0" err="1" smtClean="0">
                <a:solidFill>
                  <a:schemeClr val="tx1"/>
                </a:solidFill>
              </a:rPr>
              <a:t>Yannis.karyotakis</a:t>
            </a:r>
            <a:r>
              <a:rPr lang="fr-FR" dirty="0" smtClean="0">
                <a:solidFill>
                  <a:schemeClr val="tx1"/>
                </a:solidFill>
              </a:rPr>
              <a:t>@</a:t>
            </a:r>
            <a:r>
              <a:rPr lang="en-US" dirty="0" smtClean="0">
                <a:solidFill>
                  <a:schemeClr val="tx1"/>
                </a:solidFill>
              </a:rPr>
              <a:t>gmail.com</a:t>
            </a:r>
            <a:endParaRPr lang="fr-FR" dirty="0" smtClean="0">
              <a:solidFill>
                <a:schemeClr val="tx1"/>
              </a:solidFill>
            </a:endParaRPr>
          </a:p>
          <a:p>
            <a:r>
              <a:rPr lang="el-GR" sz="2000" dirty="0" smtClean="0">
                <a:solidFill>
                  <a:schemeClr val="tx1"/>
                </a:solidFill>
              </a:rPr>
              <a:t>Σύρος</a:t>
            </a:r>
            <a:r>
              <a:rPr lang="fr-FR" sz="2000" dirty="0" smtClean="0">
                <a:solidFill>
                  <a:schemeClr val="tx1"/>
                </a:solidFill>
              </a:rPr>
              <a:t>, </a:t>
            </a:r>
            <a:r>
              <a:rPr lang="el-GR" sz="2000" dirty="0" smtClean="0">
                <a:solidFill>
                  <a:schemeClr val="tx1"/>
                </a:solidFill>
              </a:rPr>
              <a:t>Νοέμβριος 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dirty="0" smtClean="0">
                <a:solidFill>
                  <a:schemeClr val="tx1"/>
                </a:solidFill>
              </a:rPr>
              <a:t>20</a:t>
            </a:r>
            <a:r>
              <a:rPr lang="el-GR" dirty="0" smtClean="0">
                <a:solidFill>
                  <a:schemeClr val="tx1"/>
                </a:solidFill>
              </a:rPr>
              <a:t>24</a:t>
            </a:r>
            <a:endParaRPr lang="fr-FR" dirty="0" smtClean="0">
              <a:solidFill>
                <a:schemeClr val="tx1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575881" y="6217302"/>
            <a:ext cx="10642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(*)</a:t>
            </a:r>
            <a:r>
              <a:rPr lang="el-GR" dirty="0" smtClean="0"/>
              <a:t> Παρουσίαση στην </a:t>
            </a:r>
            <a:r>
              <a:rPr lang="el-GR" dirty="0" smtClean="0"/>
              <a:t>57</a:t>
            </a:r>
            <a:r>
              <a:rPr lang="el-GR" baseline="30000" dirty="0" smtClean="0"/>
              <a:t>η</a:t>
            </a:r>
            <a:r>
              <a:rPr lang="el-GR" dirty="0" smtClean="0"/>
              <a:t> </a:t>
            </a:r>
            <a:r>
              <a:rPr lang="el-GR" dirty="0" smtClean="0"/>
              <a:t>σχολή ιστιοπλοΐας ανοιχτής θαλάσσης  του Ναυτικού Ομίλου Συρου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826" y="159179"/>
            <a:ext cx="1391055" cy="1391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482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19262-5117-42E5-B1A0-1E662DED273D}" type="slidenum">
              <a:rPr lang="en-US" smtClean="0"/>
              <a:t>10</a:t>
            </a:fld>
            <a:endParaRPr lang="en-US"/>
          </a:p>
        </p:txBody>
      </p:sp>
      <p:sp>
        <p:nvSpPr>
          <p:cNvPr id="3" name="ZoneTexte 2"/>
          <p:cNvSpPr txBox="1"/>
          <p:nvPr/>
        </p:nvSpPr>
        <p:spPr>
          <a:xfrm>
            <a:off x="301558" y="97277"/>
            <a:ext cx="44117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200" dirty="0" smtClean="0"/>
              <a:t>Κύματα και καταιγίδες</a:t>
            </a:r>
            <a:endParaRPr lang="fr-FR" sz="32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3769" y="214008"/>
            <a:ext cx="4884965" cy="3067872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4709655" y="389664"/>
            <a:ext cx="41831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CAPE </a:t>
            </a:r>
            <a:r>
              <a:rPr lang="fr-FR" sz="2400" b="1" dirty="0"/>
              <a:t>Convective </a:t>
            </a:r>
            <a:r>
              <a:rPr lang="fr-FR" sz="2400" b="1" dirty="0" err="1"/>
              <a:t>Available</a:t>
            </a:r>
            <a:r>
              <a:rPr lang="fr-FR" sz="2400" b="1" dirty="0"/>
              <a:t> </a:t>
            </a:r>
            <a:r>
              <a:rPr lang="fr-FR" sz="2400" b="1" dirty="0" err="1"/>
              <a:t>Potential</a:t>
            </a:r>
            <a:r>
              <a:rPr lang="fr-FR" sz="2400" b="1" dirty="0"/>
              <a:t> </a:t>
            </a:r>
            <a:r>
              <a:rPr lang="fr-FR" sz="2400" b="1" dirty="0" err="1"/>
              <a:t>Energy</a:t>
            </a:r>
            <a:r>
              <a:rPr lang="fr-FR" sz="2400" b="1" dirty="0"/>
              <a:t> </a:t>
            </a:r>
            <a:r>
              <a:rPr lang="fr-FR" sz="2400" b="1" dirty="0" smtClean="0"/>
              <a:t>&gt; 2000 </a:t>
            </a:r>
            <a:r>
              <a:rPr lang="el-GR" sz="2400" b="1" dirty="0" smtClean="0"/>
              <a:t>δυνατή καταιγίδα</a:t>
            </a:r>
            <a:endParaRPr lang="fr-FR" sz="2400" b="1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5392" y="3375720"/>
            <a:ext cx="5276883" cy="3314006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8964152" y="3375719"/>
            <a:ext cx="287812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 err="1" smtClean="0"/>
              <a:t>Ανακλαστικοτητα</a:t>
            </a:r>
            <a:r>
              <a:rPr lang="el-GR" sz="2400" b="1" dirty="0" smtClean="0"/>
              <a:t>, </a:t>
            </a:r>
            <a:r>
              <a:rPr lang="en-US" sz="2400" b="1" dirty="0" smtClean="0"/>
              <a:t>Total Reflectivity</a:t>
            </a:r>
          </a:p>
          <a:p>
            <a:r>
              <a:rPr lang="en-US" sz="2400" b="1" dirty="0" smtClean="0"/>
              <a:t>&gt;20-25</a:t>
            </a:r>
            <a:r>
              <a:rPr lang="el-GR" sz="2400" b="1" dirty="0" smtClean="0"/>
              <a:t> πιθανή καταιγίδα</a:t>
            </a:r>
            <a:r>
              <a:rPr lang="en-US" sz="2400" b="1" dirty="0" smtClean="0"/>
              <a:t> </a:t>
            </a:r>
            <a:endParaRPr lang="fr-FR" sz="2400" b="1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" y="1919824"/>
            <a:ext cx="5403304" cy="4052479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1359568" y="4692316"/>
            <a:ext cx="12512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 smtClean="0"/>
              <a:t>Κύμα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33033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19262-5117-42E5-B1A0-1E662DED273D}" type="slidenum">
              <a:rPr lang="en-US" smtClean="0"/>
              <a:t>11</a:t>
            </a:fld>
            <a:endParaRPr lang="en-US"/>
          </a:p>
        </p:txBody>
      </p:sp>
      <p:sp>
        <p:nvSpPr>
          <p:cNvPr id="3" name="ZoneTexte 2"/>
          <p:cNvSpPr txBox="1"/>
          <p:nvPr/>
        </p:nvSpPr>
        <p:spPr>
          <a:xfrm>
            <a:off x="1178560" y="284480"/>
            <a:ext cx="568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 smtClean="0"/>
              <a:t>Ένταση του αέρα στο Αιγαίο</a:t>
            </a:r>
            <a:endParaRPr lang="fr-FR" sz="24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142" y="863600"/>
            <a:ext cx="4746792" cy="347472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2160" y="203200"/>
            <a:ext cx="6106160" cy="6106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2000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19262-5117-42E5-B1A0-1E662DED273D}" type="slidenum">
              <a:rPr lang="en-US" smtClean="0"/>
              <a:t>12</a:t>
            </a:fld>
            <a:endParaRPr lang="en-US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9303" y="2800588"/>
            <a:ext cx="3931920" cy="393192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160" y="147320"/>
            <a:ext cx="4414520" cy="441452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846" y="721360"/>
            <a:ext cx="4835852" cy="344424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946576" y="147320"/>
            <a:ext cx="56252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800" dirty="0"/>
              <a:t>Ένταση </a:t>
            </a:r>
            <a:r>
              <a:rPr lang="el-GR" sz="2800" dirty="0" smtClean="0"/>
              <a:t>του αέρα </a:t>
            </a:r>
            <a:r>
              <a:rPr lang="el-GR" sz="2800" dirty="0"/>
              <a:t>στο </a:t>
            </a:r>
            <a:r>
              <a:rPr lang="el-GR" sz="2800" dirty="0" smtClean="0"/>
              <a:t>Αιγαίο (2)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14680346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19262-5117-42E5-B1A0-1E662DED273D}" type="slidenum">
              <a:rPr lang="en-US" smtClean="0"/>
              <a:t>13</a:t>
            </a:fld>
            <a:endParaRPr lang="en-US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32" y="142241"/>
            <a:ext cx="5269654" cy="3952240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2860" y="1489305"/>
            <a:ext cx="6243860" cy="4682895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512756" y="4247528"/>
            <a:ext cx="35700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 smtClean="0"/>
              <a:t>Δευτέρα</a:t>
            </a:r>
            <a:r>
              <a:rPr lang="en-US" sz="2400" dirty="0" smtClean="0"/>
              <a:t> 14/9/2020</a:t>
            </a:r>
            <a:endParaRPr lang="fr-FR" sz="2400" dirty="0"/>
          </a:p>
        </p:txBody>
      </p:sp>
      <p:sp>
        <p:nvSpPr>
          <p:cNvPr id="6" name="ZoneTexte 5"/>
          <p:cNvSpPr txBox="1"/>
          <p:nvPr/>
        </p:nvSpPr>
        <p:spPr>
          <a:xfrm>
            <a:off x="5809188" y="6218092"/>
            <a:ext cx="52704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 smtClean="0"/>
              <a:t>Παρασκευή</a:t>
            </a:r>
            <a:r>
              <a:rPr lang="en-US" sz="2400" dirty="0" smtClean="0"/>
              <a:t> 18/9/2020 </a:t>
            </a:r>
            <a:r>
              <a:rPr lang="el-GR" sz="2800" dirty="0" smtClean="0"/>
              <a:t>Ιανός</a:t>
            </a:r>
            <a:endParaRPr lang="fr-FR" sz="2800" dirty="0"/>
          </a:p>
        </p:txBody>
      </p:sp>
      <p:sp>
        <p:nvSpPr>
          <p:cNvPr id="7" name="ZoneTexte 6"/>
          <p:cNvSpPr txBox="1"/>
          <p:nvPr/>
        </p:nvSpPr>
        <p:spPr>
          <a:xfrm>
            <a:off x="5894962" y="418289"/>
            <a:ext cx="53810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 smtClean="0"/>
              <a:t>Παρακολουθούμε τον καιρό συνέχεια</a:t>
            </a:r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3350263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19262-5117-42E5-B1A0-1E662DED273D}" type="slidenum">
              <a:rPr lang="en-US" smtClean="0"/>
              <a:t>14</a:t>
            </a:fld>
            <a:endParaRPr lang="en-US"/>
          </a:p>
        </p:txBody>
      </p:sp>
      <p:sp>
        <p:nvSpPr>
          <p:cNvPr id="3" name="ZoneTexte 2"/>
          <p:cNvSpPr txBox="1"/>
          <p:nvPr/>
        </p:nvSpPr>
        <p:spPr>
          <a:xfrm>
            <a:off x="739302" y="233464"/>
            <a:ext cx="31517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dirty="0" smtClean="0"/>
              <a:t>Προβλέψεις</a:t>
            </a:r>
            <a:r>
              <a:rPr lang="en-US" sz="2800" dirty="0" smtClean="0"/>
              <a:t> (*)</a:t>
            </a:r>
            <a:endParaRPr lang="fr-FR" sz="28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782" y="233464"/>
            <a:ext cx="3906369" cy="4098486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515564" y="840905"/>
            <a:ext cx="5457218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dirty="0" smtClean="0"/>
              <a:t>Πόσο μακριά θα πάει η μπάλα </a:t>
            </a:r>
            <a:r>
              <a:rPr lang="en-US" sz="2000" dirty="0" smtClean="0"/>
              <a:t>;</a:t>
            </a:r>
          </a:p>
          <a:p>
            <a:endParaRPr lang="en-US" sz="2000" dirty="0"/>
          </a:p>
          <a:p>
            <a:r>
              <a:rPr lang="el-GR" sz="2000" dirty="0" smtClean="0"/>
              <a:t>Δύναμη </a:t>
            </a:r>
            <a:r>
              <a:rPr lang="en-US" sz="2000" dirty="0" smtClean="0"/>
              <a:t>F = m </a:t>
            </a:r>
            <a:r>
              <a:rPr lang="fr-FR" sz="2000" dirty="0" smtClean="0"/>
              <a:t>x </a:t>
            </a:r>
            <a:r>
              <a:rPr lang="el-GR" sz="2000" dirty="0" smtClean="0"/>
              <a:t>γ μάζα </a:t>
            </a:r>
            <a:r>
              <a:rPr lang="el-GR" sz="2000" dirty="0" err="1" smtClean="0"/>
              <a:t>επι</a:t>
            </a:r>
            <a:r>
              <a:rPr lang="el-GR" sz="2000" dirty="0" smtClean="0"/>
              <a:t> επιτάχυνση</a:t>
            </a:r>
          </a:p>
          <a:p>
            <a:endParaRPr lang="el-GR" sz="2000" dirty="0"/>
          </a:p>
          <a:p>
            <a:r>
              <a:rPr lang="el-GR" sz="2000" dirty="0" smtClean="0"/>
              <a:t>Ακριβής πρόβλεψη σε ιδανικές συνθήκες εργαστήριου</a:t>
            </a:r>
          </a:p>
          <a:p>
            <a:endParaRPr lang="el-GR" dirty="0"/>
          </a:p>
          <a:p>
            <a:r>
              <a:rPr lang="el-GR" sz="2000" dirty="0" smtClean="0"/>
              <a:t>Στο γήπεδο</a:t>
            </a:r>
            <a:r>
              <a:rPr lang="en-US" sz="2000" dirty="0" smtClean="0"/>
              <a:t> 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2000" dirty="0" smtClean="0"/>
              <a:t>Πόση είναι η δύναμη της κλωτσιάς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2000" dirty="0" smtClean="0"/>
              <a:t>Τι αντίσταση φέρνει το έδαφος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2000" dirty="0" smtClean="0"/>
              <a:t>Υγρασία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2000" dirty="0" smtClean="0"/>
              <a:t>Αέρας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l-GR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400" dirty="0" smtClean="0"/>
              <a:t>Αβεβαιότητα της πρόβλεψης μας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400" dirty="0" smtClean="0"/>
              <a:t>Μεγαλύτερη ακρίβεια περισσότεροι παράμετροι, άρα πολυπλοκότητα</a:t>
            </a:r>
            <a:endParaRPr lang="fr-FR" sz="2400" dirty="0"/>
          </a:p>
        </p:txBody>
      </p:sp>
      <p:sp>
        <p:nvSpPr>
          <p:cNvPr id="6" name="ZoneTexte 5"/>
          <p:cNvSpPr txBox="1"/>
          <p:nvPr/>
        </p:nvSpPr>
        <p:spPr>
          <a:xfrm>
            <a:off x="5972782" y="6256421"/>
            <a:ext cx="62953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(*) </a:t>
            </a:r>
            <a:r>
              <a:rPr lang="el-GR" dirty="0" smtClean="0"/>
              <a:t>Δανείζομαι ιδέες από τον Μ. Φλαούνα του </a:t>
            </a:r>
            <a:r>
              <a:rPr lang="el-GR" dirty="0" err="1" smtClean="0"/>
              <a:t>Ποσειδων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3858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19262-5117-42E5-B1A0-1E662DED273D}" type="slidenum">
              <a:rPr lang="en-US" smtClean="0"/>
              <a:t>15</a:t>
            </a:fld>
            <a:endParaRPr lang="en-US"/>
          </a:p>
        </p:txBody>
      </p:sp>
      <p:sp>
        <p:nvSpPr>
          <p:cNvPr id="3" name="ZoneTexte 2"/>
          <p:cNvSpPr txBox="1"/>
          <p:nvPr/>
        </p:nvSpPr>
        <p:spPr>
          <a:xfrm>
            <a:off x="282102" y="10018"/>
            <a:ext cx="1005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dirty="0" smtClean="0"/>
              <a:t>Αριθμητικά μοντέλα και προβλέψεις</a:t>
            </a:r>
            <a:endParaRPr lang="fr-FR" sz="32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5234" y="739208"/>
            <a:ext cx="5815246" cy="5513715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156411" y="989944"/>
            <a:ext cx="5304355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sz="2800" dirty="0" smtClean="0"/>
              <a:t>Φυσική και Χημεία της ατμοσφαίρας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l-GR" sz="2800" dirty="0" smtClean="0"/>
              <a:t>Μεταφορά της ηλιακής ενέργειας, αλληλεπίδραση της ενέργειας με την ατμόσφαιρα.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l-GR" sz="2800" dirty="0" smtClean="0"/>
              <a:t>Οι νόμοι της φυσικής είναι γνωστοί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l-GR" sz="2800" dirty="0" smtClean="0"/>
              <a:t>Πολυπλοκότητα του συστήματος με πολλές παραμέτρους    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3925028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19262-5117-42E5-B1A0-1E662DED273D}" type="slidenum">
              <a:rPr lang="en-US" smtClean="0"/>
              <a:t>16</a:t>
            </a:fld>
            <a:endParaRPr lang="en-US"/>
          </a:p>
        </p:txBody>
      </p:sp>
      <p:sp>
        <p:nvSpPr>
          <p:cNvPr id="3" name="ZoneTexte 2"/>
          <p:cNvSpPr txBox="1"/>
          <p:nvPr/>
        </p:nvSpPr>
        <p:spPr>
          <a:xfrm>
            <a:off x="203937" y="95437"/>
            <a:ext cx="472896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 smtClean="0"/>
              <a:t>Χωρική ανάλυση και χρονικό βήμα</a:t>
            </a:r>
          </a:p>
          <a:p>
            <a:endParaRPr lang="el-GR" dirty="0" smtClean="0"/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l-GR" dirty="0" smtClean="0"/>
              <a:t> Η ατμόσφαιρα χωρίζεται σε κουτάκια , </a:t>
            </a:r>
            <a:r>
              <a:rPr lang="en-US" dirty="0" smtClean="0"/>
              <a:t>pixels</a:t>
            </a:r>
            <a:r>
              <a:rPr lang="el-GR" dirty="0" smtClean="0"/>
              <a:t>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l-GR" dirty="0" smtClean="0"/>
              <a:t>Λύνουμε τις εξισώσεις σε κάθε κουτάκι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l-GR" b="1" i="1" u="sng" dirty="0" smtClean="0"/>
              <a:t>Το μήκος της πλευράς του κύβου </a:t>
            </a:r>
            <a:r>
              <a:rPr lang="el-GR" dirty="0" smtClean="0"/>
              <a:t>είναι η κύρια παράμετρος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endParaRPr lang="el-GR" dirty="0" smtClean="0"/>
          </a:p>
          <a:p>
            <a:pPr marL="1200150" lvl="2" indent="-285750">
              <a:buFont typeface="Wingdings" panose="05000000000000000000" pitchFamily="2" charset="2"/>
              <a:buChar char="Ø"/>
            </a:pP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5515" y="145670"/>
            <a:ext cx="5797745" cy="289175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394" y="2443734"/>
            <a:ext cx="3522047" cy="4245991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5097806" y="3147872"/>
            <a:ext cx="637161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/>
              <a:t>Τοπικά φαινόμενα έκτασης &lt; πλευρά του κύβου το μοντέλο δεν τα βλέπει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/>
              <a:t>Για να ξεκινήσει το μοντέλο χρειάζεται </a:t>
            </a:r>
            <a:r>
              <a:rPr lang="en-US" dirty="0" smtClean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dirty="0" smtClean="0"/>
              <a:t>Πραγματικές μετρήσεις σταθμών, επίγειοι, θαλάσσιοι, κινητοί, δορυφορικοί</a:t>
            </a:r>
            <a:r>
              <a:rPr lang="en-US" dirty="0" smtClean="0"/>
              <a:t>. </a:t>
            </a:r>
            <a:r>
              <a:rPr lang="el-GR" b="1" u="sng" dirty="0" smtClean="0"/>
              <a:t>Αρχικές συνθήκες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dirty="0" smtClean="0"/>
              <a:t>Επιρροή των γειτονικών κουτιών. Φαινόμενο της πεταλούδας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Computing time </a:t>
            </a:r>
            <a:r>
              <a:rPr lang="el-GR" dirty="0" smtClean="0"/>
              <a:t>μας περιορίζει  τον αριθμό των κουτιών και το βάθος χρόνου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dirty="0" smtClean="0"/>
              <a:t>Όσο μικρότερο κουτί  τόσο η πρόβλεψη είναι για λιγότερες μέρες, ώρες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56561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19262-5117-42E5-B1A0-1E662DED273D}" type="slidenum">
              <a:rPr lang="en-US" smtClean="0"/>
              <a:t>17</a:t>
            </a:fld>
            <a:endParaRPr lang="en-US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286" y="144379"/>
            <a:ext cx="5450513" cy="3311944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4476" y="2843101"/>
            <a:ext cx="7243846" cy="3587861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6112042" y="407878"/>
            <a:ext cx="48126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dirty="0" smtClean="0"/>
              <a:t>Ποιότητα προβλέψεων </a:t>
            </a:r>
            <a:endParaRPr lang="fr-FR" sz="2800" dirty="0"/>
          </a:p>
        </p:txBody>
      </p:sp>
      <p:sp>
        <p:nvSpPr>
          <p:cNvPr id="6" name="ZoneTexte 5"/>
          <p:cNvSpPr txBox="1"/>
          <p:nvPr/>
        </p:nvSpPr>
        <p:spPr>
          <a:xfrm>
            <a:off x="188286" y="4788568"/>
            <a:ext cx="41195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dirty="0" smtClean="0"/>
              <a:t>Αβεβαιότητα αρχικών συνθηκών</a:t>
            </a:r>
          </a:p>
          <a:p>
            <a:pPr algn="ctr"/>
            <a:r>
              <a:rPr lang="el-GR" sz="2800" dirty="0" smtClean="0"/>
              <a:t>51 προσομοιώσεις </a:t>
            </a:r>
            <a:endParaRPr lang="fr-FR" sz="2800" dirty="0"/>
          </a:p>
        </p:txBody>
      </p:sp>
      <p:sp>
        <p:nvSpPr>
          <p:cNvPr id="7" name="ZoneTexte 6"/>
          <p:cNvSpPr txBox="1"/>
          <p:nvPr/>
        </p:nvSpPr>
        <p:spPr>
          <a:xfrm>
            <a:off x="5903494" y="1477185"/>
            <a:ext cx="6055896" cy="120032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l-GR" sz="3600" dirty="0" smtClean="0"/>
              <a:t>Πιθανότητα </a:t>
            </a:r>
            <a:r>
              <a:rPr lang="en-US" sz="3600" dirty="0" smtClean="0"/>
              <a:t>x</a:t>
            </a:r>
            <a:r>
              <a:rPr lang="el-GR" sz="3600" dirty="0" smtClean="0"/>
              <a:t>%  να φυσάει να βρέχει …. </a:t>
            </a:r>
            <a:endParaRPr lang="fr-FR" sz="3600" dirty="0"/>
          </a:p>
        </p:txBody>
      </p:sp>
      <p:sp>
        <p:nvSpPr>
          <p:cNvPr id="8" name="Flèche gauche 7"/>
          <p:cNvSpPr/>
          <p:nvPr/>
        </p:nvSpPr>
        <p:spPr>
          <a:xfrm>
            <a:off x="5353284" y="606964"/>
            <a:ext cx="758758" cy="139746"/>
          </a:xfrm>
          <a:prstGeom prst="leftArrow">
            <a:avLst/>
          </a:prstGeom>
          <a:solidFill>
            <a:schemeClr val="tx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Flèche droite 8"/>
          <p:cNvSpPr/>
          <p:nvPr/>
        </p:nvSpPr>
        <p:spPr>
          <a:xfrm>
            <a:off x="3492230" y="5622587"/>
            <a:ext cx="1682885" cy="1459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6117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63107" y="240632"/>
            <a:ext cx="10058400" cy="938463"/>
          </a:xfrm>
        </p:spPr>
        <p:txBody>
          <a:bodyPr/>
          <a:lstStyle/>
          <a:p>
            <a:r>
              <a:rPr lang="el-GR" dirty="0" smtClean="0"/>
              <a:t>Μετεωρολογικά μοντέλα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84211" y="1179095"/>
            <a:ext cx="11070641" cy="4815305"/>
          </a:xfrm>
        </p:spPr>
        <p:txBody>
          <a:bodyPr>
            <a:normAutofit fontScale="92500"/>
          </a:bodyPr>
          <a:lstStyle/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chemeClr val="tx1"/>
                </a:solidFill>
              </a:rPr>
              <a:t>GFS </a:t>
            </a:r>
            <a:r>
              <a:rPr lang="el-GR" sz="2400" dirty="0">
                <a:solidFill>
                  <a:schemeClr val="tx1"/>
                </a:solidFill>
              </a:rPr>
              <a:t>του αμερικανικού οργανισμού ΝΟΑΑ. Κάνει προβλέψεις για 10-15 μέρες και η πλευρά του είναι </a:t>
            </a:r>
            <a:r>
              <a:rPr lang="el-GR" sz="2400" dirty="0" smtClean="0">
                <a:solidFill>
                  <a:schemeClr val="tx1"/>
                </a:solidFill>
              </a:rPr>
              <a:t>22</a:t>
            </a:r>
            <a:r>
              <a:rPr lang="en-US" sz="2400" dirty="0" smtClean="0">
                <a:solidFill>
                  <a:schemeClr val="tx1"/>
                </a:solidFill>
              </a:rPr>
              <a:t>Km</a:t>
            </a:r>
            <a:r>
              <a:rPr lang="el-GR" sz="2400" dirty="0">
                <a:solidFill>
                  <a:schemeClr val="tx1"/>
                </a:solidFill>
              </a:rPr>
              <a:t>, ή 0,5</a:t>
            </a:r>
            <a:r>
              <a:rPr lang="el-GR" sz="2400" baseline="30000" dirty="0">
                <a:solidFill>
                  <a:schemeClr val="tx1"/>
                </a:solidFill>
              </a:rPr>
              <a:t>ο</a:t>
            </a:r>
            <a:r>
              <a:rPr lang="el-GR" sz="2400" dirty="0">
                <a:solidFill>
                  <a:schemeClr val="tx1"/>
                </a:solidFill>
              </a:rPr>
              <a:t>. Συχνά τα τοπικά μοντέλα θα το χρησιμοποιήσουν σαν αρχικό σημείο για τις προσομοιώσεις τους.</a:t>
            </a:r>
            <a:endParaRPr lang="fr-FR" sz="2400" dirty="0">
              <a:solidFill>
                <a:schemeClr val="tx1"/>
              </a:solidFill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fr-FR" sz="2400" dirty="0" smtClean="0">
                <a:solidFill>
                  <a:schemeClr val="tx1"/>
                </a:solidFill>
              </a:rPr>
              <a:t>ECMWF</a:t>
            </a:r>
            <a:r>
              <a:rPr lang="el-GR" sz="2400" dirty="0" smtClean="0">
                <a:solidFill>
                  <a:schemeClr val="tx1"/>
                </a:solidFill>
              </a:rPr>
              <a:t>, </a:t>
            </a:r>
            <a:r>
              <a:rPr lang="el-GR" sz="2400" dirty="0">
                <a:solidFill>
                  <a:schemeClr val="tx1"/>
                </a:solidFill>
              </a:rPr>
              <a:t>το ευρωπαϊκό παρόμοιο με το </a:t>
            </a:r>
            <a:r>
              <a:rPr lang="en-US" sz="2400" dirty="0">
                <a:solidFill>
                  <a:schemeClr val="tx1"/>
                </a:solidFill>
              </a:rPr>
              <a:t>GFS</a:t>
            </a:r>
            <a:r>
              <a:rPr lang="el-GR" sz="2400" dirty="0">
                <a:solidFill>
                  <a:schemeClr val="tx1"/>
                </a:solidFill>
              </a:rPr>
              <a:t>. Πλευρά 0,5</a:t>
            </a:r>
            <a:r>
              <a:rPr lang="el-GR" sz="2400" baseline="30000" dirty="0">
                <a:solidFill>
                  <a:schemeClr val="tx1"/>
                </a:solidFill>
              </a:rPr>
              <a:t>ο</a:t>
            </a:r>
            <a:endParaRPr lang="fr-FR" sz="2400" dirty="0">
              <a:solidFill>
                <a:schemeClr val="tx1"/>
              </a:solidFill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fr-FR" sz="2400" dirty="0">
                <a:solidFill>
                  <a:schemeClr val="tx1"/>
                </a:solidFill>
              </a:rPr>
              <a:t>WRF</a:t>
            </a:r>
            <a:r>
              <a:rPr lang="el-GR" sz="2400" dirty="0">
                <a:solidFill>
                  <a:schemeClr val="tx1"/>
                </a:solidFill>
              </a:rPr>
              <a:t> τοπικό μοντέλο, πλευρά 12</a:t>
            </a:r>
            <a:r>
              <a:rPr lang="en-US" sz="2400" dirty="0">
                <a:solidFill>
                  <a:schemeClr val="tx1"/>
                </a:solidFill>
              </a:rPr>
              <a:t>Km</a:t>
            </a:r>
            <a:r>
              <a:rPr lang="el-GR" sz="2400" dirty="0">
                <a:solidFill>
                  <a:schemeClr val="tx1"/>
                </a:solidFill>
              </a:rPr>
              <a:t>, προβλέψεις για 5 μέρες, και πλευρά 4</a:t>
            </a:r>
            <a:r>
              <a:rPr lang="en-US" sz="2400" dirty="0">
                <a:solidFill>
                  <a:schemeClr val="tx1"/>
                </a:solidFill>
              </a:rPr>
              <a:t>Km</a:t>
            </a:r>
            <a:r>
              <a:rPr lang="el-GR" sz="2400" dirty="0">
                <a:solidFill>
                  <a:schemeClr val="tx1"/>
                </a:solidFill>
              </a:rPr>
              <a:t>, προβλέψεις για 2 μέρες. Λαμβάνει υπόψιν την γεωγραφία. Το χρησιμοποιώ συχνά.</a:t>
            </a:r>
            <a:endParaRPr lang="fr-FR" sz="2400" dirty="0">
              <a:solidFill>
                <a:schemeClr val="tx1"/>
              </a:solidFill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fr-FR" sz="2400" dirty="0">
                <a:solidFill>
                  <a:schemeClr val="tx1"/>
                </a:solidFill>
              </a:rPr>
              <a:t>NEMS </a:t>
            </a:r>
            <a:r>
              <a:rPr lang="el-GR" sz="2400" dirty="0">
                <a:solidFill>
                  <a:schemeClr val="tx1"/>
                </a:solidFill>
              </a:rPr>
              <a:t>τοπικό μοντέλο, πλευρά 5</a:t>
            </a:r>
            <a:r>
              <a:rPr lang="en-US" sz="2400" dirty="0">
                <a:solidFill>
                  <a:schemeClr val="tx1"/>
                </a:solidFill>
              </a:rPr>
              <a:t>Km</a:t>
            </a:r>
            <a:r>
              <a:rPr lang="el-GR" sz="2400" dirty="0">
                <a:solidFill>
                  <a:schemeClr val="tx1"/>
                </a:solidFill>
              </a:rPr>
              <a:t>, προβλέψεις για 3 μέρες</a:t>
            </a:r>
            <a:endParaRPr lang="fr-FR" sz="2400" dirty="0">
              <a:solidFill>
                <a:schemeClr val="tx1"/>
              </a:solidFill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fr-FR" sz="2400" dirty="0">
                <a:solidFill>
                  <a:schemeClr val="tx1"/>
                </a:solidFill>
              </a:rPr>
              <a:t>Arpège</a:t>
            </a:r>
            <a:r>
              <a:rPr lang="el-GR" sz="2400" dirty="0">
                <a:solidFill>
                  <a:schemeClr val="tx1"/>
                </a:solidFill>
              </a:rPr>
              <a:t> ανάλογο του </a:t>
            </a:r>
            <a:r>
              <a:rPr lang="fr-FR" sz="2400" dirty="0">
                <a:solidFill>
                  <a:schemeClr val="tx1"/>
                </a:solidFill>
              </a:rPr>
              <a:t>WRF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fr-FR" sz="2400" dirty="0">
                <a:solidFill>
                  <a:schemeClr val="tx1"/>
                </a:solidFill>
              </a:rPr>
              <a:t>ICON</a:t>
            </a:r>
            <a:r>
              <a:rPr lang="el-GR" sz="2400" dirty="0">
                <a:solidFill>
                  <a:schemeClr val="tx1"/>
                </a:solidFill>
              </a:rPr>
              <a:t>-</a:t>
            </a:r>
            <a:r>
              <a:rPr lang="fr-FR" sz="2400" dirty="0">
                <a:solidFill>
                  <a:schemeClr val="tx1"/>
                </a:solidFill>
              </a:rPr>
              <a:t>EU </a:t>
            </a:r>
            <a:r>
              <a:rPr lang="el-GR" sz="2400" dirty="0">
                <a:solidFill>
                  <a:schemeClr val="tx1"/>
                </a:solidFill>
              </a:rPr>
              <a:t>γερμανικό τοπικό μοντέλο, πλευρά 7</a:t>
            </a:r>
            <a:r>
              <a:rPr lang="en-US" sz="2400" dirty="0">
                <a:solidFill>
                  <a:schemeClr val="tx1"/>
                </a:solidFill>
              </a:rPr>
              <a:t>Km</a:t>
            </a:r>
            <a:r>
              <a:rPr lang="el-GR" sz="2400" dirty="0">
                <a:solidFill>
                  <a:schemeClr val="tx1"/>
                </a:solidFill>
              </a:rPr>
              <a:t>, προβλέψεις για 5 </a:t>
            </a:r>
            <a:r>
              <a:rPr lang="el-GR" sz="2400" dirty="0" smtClean="0">
                <a:solidFill>
                  <a:schemeClr val="tx1"/>
                </a:solidFill>
              </a:rPr>
              <a:t>μέρες</a:t>
            </a:r>
            <a:endParaRPr lang="en-US" sz="2400" dirty="0" smtClean="0">
              <a:solidFill>
                <a:schemeClr val="tx1"/>
              </a:solidFill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el-GR" sz="2400" dirty="0" smtClean="0">
                <a:solidFill>
                  <a:schemeClr val="tx1"/>
                </a:solidFill>
              </a:rPr>
              <a:t>Και πολλά άλλα</a:t>
            </a:r>
            <a:endParaRPr lang="fr-FR" sz="24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19262-5117-42E5-B1A0-1E662DED273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640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19262-5117-42E5-B1A0-1E662DED273D}" type="slidenum">
              <a:rPr lang="en-US" smtClean="0"/>
              <a:t>19</a:t>
            </a:fld>
            <a:endParaRPr lang="en-US"/>
          </a:p>
        </p:txBody>
      </p:sp>
      <p:sp>
        <p:nvSpPr>
          <p:cNvPr id="3" name="ZoneTexte 2"/>
          <p:cNvSpPr txBox="1"/>
          <p:nvPr/>
        </p:nvSpPr>
        <p:spPr>
          <a:xfrm>
            <a:off x="938463" y="348916"/>
            <a:ext cx="99380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600" dirty="0" smtClean="0"/>
              <a:t>Παρακολουθούμε τον καιρό</a:t>
            </a:r>
            <a:endParaRPr lang="fr-FR" sz="3600" dirty="0"/>
          </a:p>
        </p:txBody>
      </p:sp>
      <p:sp>
        <p:nvSpPr>
          <p:cNvPr id="4" name="ZoneTexte 3"/>
          <p:cNvSpPr txBox="1"/>
          <p:nvPr/>
        </p:nvSpPr>
        <p:spPr>
          <a:xfrm>
            <a:off x="938462" y="1407695"/>
            <a:ext cx="1033754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l-GR" sz="2800" strike="dblStrike" dirty="0" smtClean="0"/>
              <a:t>Το πρωί πριν φύγω πίνω καφέ στο </a:t>
            </a:r>
            <a:r>
              <a:rPr lang="en-US" sz="2800" strike="dblStrike" dirty="0" smtClean="0"/>
              <a:t>Baobab, </a:t>
            </a:r>
            <a:r>
              <a:rPr lang="el-GR" sz="2800" strike="dblStrike" dirty="0" smtClean="0"/>
              <a:t>και για καλού κακού ανοίγω το </a:t>
            </a:r>
            <a:r>
              <a:rPr lang="en-US" sz="2800" strike="dblStrike" dirty="0" smtClean="0"/>
              <a:t>windy </a:t>
            </a:r>
            <a:r>
              <a:rPr lang="el-GR" sz="2800" strike="dblStrike" dirty="0" smtClean="0"/>
              <a:t>να δω</a:t>
            </a:r>
          </a:p>
          <a:p>
            <a:pPr marL="514350" indent="-514350">
              <a:buFont typeface="+mj-lt"/>
              <a:buAutoNum type="arabicPeriod"/>
            </a:pPr>
            <a:endParaRPr lang="el-GR" sz="2800" strike="dblStrike" dirty="0"/>
          </a:p>
          <a:p>
            <a:pPr marL="514350" indent="-514350">
              <a:buFont typeface="+mj-lt"/>
              <a:buAutoNum type="arabicPeriod"/>
            </a:pPr>
            <a:r>
              <a:rPr lang="el-GR" sz="2800" dirty="0" smtClean="0"/>
              <a:t> Παρακολουθώ τον καιρό μέρες τώρα, κάθε μέρα</a:t>
            </a:r>
          </a:p>
          <a:p>
            <a:pPr marL="971550" lvl="1" indent="-514350">
              <a:buFont typeface="Wingdings" panose="05000000000000000000" pitchFamily="2" charset="2"/>
              <a:buChar char="Ø"/>
            </a:pPr>
            <a:r>
              <a:rPr lang="el-GR" sz="2800" dirty="0" smtClean="0"/>
              <a:t>Μακροχρόνιες προβλέψεις με </a:t>
            </a:r>
            <a:r>
              <a:rPr lang="en-US" sz="2800" dirty="0" smtClean="0"/>
              <a:t>GFS / ECMWF. 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2800" dirty="0" smtClean="0"/>
              <a:t> 3-4 </a:t>
            </a:r>
            <a:r>
              <a:rPr lang="el-GR" sz="2800" dirty="0" smtClean="0"/>
              <a:t>μέρες πριν </a:t>
            </a:r>
            <a:r>
              <a:rPr lang="en-US" sz="2800" dirty="0" smtClean="0"/>
              <a:t>ICON-7 Km, OpenWRF-12Km</a:t>
            </a:r>
            <a:endParaRPr lang="el-GR" sz="2800" dirty="0" smtClean="0"/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l-GR" sz="2800" dirty="0" smtClean="0"/>
              <a:t> 24-48 ώρες πριν </a:t>
            </a:r>
            <a:r>
              <a:rPr lang="en-US" sz="2800" dirty="0" err="1" smtClean="0"/>
              <a:t>OpenWRF</a:t>
            </a:r>
            <a:r>
              <a:rPr lang="en-US" sz="2800" dirty="0" smtClean="0"/>
              <a:t>-</a:t>
            </a:r>
            <a:r>
              <a:rPr lang="el-GR" sz="2800" dirty="0" smtClean="0"/>
              <a:t>4</a:t>
            </a:r>
            <a:r>
              <a:rPr lang="en-US" sz="2800" dirty="0" smtClean="0"/>
              <a:t>Km</a:t>
            </a:r>
            <a:endParaRPr lang="el-GR" sz="2800" dirty="0" smtClean="0"/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l-GR" sz="2800" dirty="0" smtClean="0"/>
              <a:t>Συγκρίνω τα μοντέλα μεταξύ τους  και τις προβλέψεις τους με τον καιρό που βλέπω καθημερινά.  </a:t>
            </a:r>
            <a:endParaRPr lang="el-GR" sz="2800" dirty="0"/>
          </a:p>
          <a:p>
            <a:pPr marL="800100" lvl="1" indent="-342900">
              <a:buFont typeface="+mj-lt"/>
              <a:buAutoNum type="arabicPeriod"/>
            </a:pPr>
            <a:endParaRPr lang="fr-FR" sz="2800" dirty="0"/>
          </a:p>
        </p:txBody>
      </p:sp>
      <p:cxnSp>
        <p:nvCxnSpPr>
          <p:cNvPr id="6" name="Connecteur droit 5"/>
          <p:cNvCxnSpPr/>
          <p:nvPr/>
        </p:nvCxnSpPr>
        <p:spPr>
          <a:xfrm>
            <a:off x="1155032" y="1564105"/>
            <a:ext cx="9095873" cy="58954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9565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19262-5117-42E5-B1A0-1E662DED273D}" type="slidenum">
              <a:rPr lang="en-US" smtClean="0"/>
              <a:t>2</a:t>
            </a:fld>
            <a:endParaRPr lang="en-US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586" y="123554"/>
            <a:ext cx="8754894" cy="6566171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108658" y="593673"/>
            <a:ext cx="266536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dirty="0" smtClean="0"/>
              <a:t>Πίεση </a:t>
            </a:r>
            <a:r>
              <a:rPr lang="en-US" sz="2400" dirty="0" smtClean="0"/>
              <a:t>: Pascal = Newton/m</a:t>
            </a:r>
            <a:r>
              <a:rPr lang="en-US" sz="2400" baseline="30000" dirty="0" smtClean="0"/>
              <a:t>2</a:t>
            </a:r>
            <a:r>
              <a:rPr lang="en-US" sz="2400" dirty="0" smtClean="0"/>
              <a:t>,  </a:t>
            </a:r>
            <a:r>
              <a:rPr lang="en-US" sz="2400" b="1" u="sng" dirty="0" err="1" smtClean="0"/>
              <a:t>hPa</a:t>
            </a:r>
            <a:r>
              <a:rPr lang="en-US" sz="2400" dirty="0" smtClean="0"/>
              <a:t>, mmHg, </a:t>
            </a:r>
            <a:r>
              <a:rPr lang="en-US" sz="2400" b="1" u="sng" dirty="0" smtClean="0"/>
              <a:t>mbar</a:t>
            </a:r>
            <a:r>
              <a:rPr lang="en-US" sz="2400" b="1" dirty="0" smtClean="0"/>
              <a:t>,</a:t>
            </a:r>
            <a:r>
              <a:rPr lang="en-US" sz="2400" dirty="0" smtClean="0"/>
              <a:t> </a:t>
            </a:r>
            <a:r>
              <a:rPr lang="el-GR" sz="2400" dirty="0" smtClean="0"/>
              <a:t>ατμόσφαιρες,</a:t>
            </a:r>
            <a:r>
              <a:rPr lang="en-US" sz="2400" dirty="0" smtClean="0"/>
              <a:t> PSI !</a:t>
            </a:r>
          </a:p>
          <a:p>
            <a:endParaRPr lang="en-US" sz="2400" dirty="0"/>
          </a:p>
          <a:p>
            <a:pPr algn="ctr"/>
            <a:r>
              <a:rPr lang="en-US" sz="2400" b="1" i="1" dirty="0" smtClean="0"/>
              <a:t>P = 1013,25 </a:t>
            </a:r>
            <a:r>
              <a:rPr lang="en-US" sz="2400" b="1" i="1" dirty="0" err="1" smtClean="0"/>
              <a:t>hPa</a:t>
            </a:r>
            <a:r>
              <a:rPr lang="en-US" sz="2400" b="1" i="1" dirty="0" smtClean="0"/>
              <a:t> </a:t>
            </a:r>
            <a:r>
              <a:rPr lang="el-GR" sz="2400" dirty="0" smtClean="0"/>
              <a:t>στην επιφάνεια της θάλασσας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74828" y="4531120"/>
            <a:ext cx="222763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 smtClean="0"/>
              <a:t>Θερμοκρασία</a:t>
            </a:r>
            <a:endParaRPr lang="el-GR" sz="2400" dirty="0"/>
          </a:p>
          <a:p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636648" y="5204042"/>
            <a:ext cx="170399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 smtClean="0"/>
              <a:t>Υγρασία</a:t>
            </a:r>
            <a:endParaRPr lang="fr-FR" sz="2400" dirty="0"/>
          </a:p>
          <a:p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203266" y="6246296"/>
            <a:ext cx="25707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i="1" dirty="0" err="1" smtClean="0"/>
              <a:t>hPa</a:t>
            </a:r>
            <a:r>
              <a:rPr lang="fr-FR" sz="1400" i="1" dirty="0"/>
              <a:t> </a:t>
            </a:r>
            <a:r>
              <a:rPr lang="fr-FR" sz="1400" i="1" dirty="0" smtClean="0"/>
              <a:t>= 100 Pascal</a:t>
            </a:r>
            <a:endParaRPr lang="fr-FR" sz="1400" i="1" dirty="0"/>
          </a:p>
        </p:txBody>
      </p:sp>
    </p:spTree>
    <p:extLst>
      <p:ext uri="{BB962C8B-B14F-4D97-AF65-F5344CB8AC3E}">
        <p14:creationId xmlns:p14="http://schemas.microsoft.com/office/powerpoint/2010/main" val="2544467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84212" y="953311"/>
            <a:ext cx="11094704" cy="5736414"/>
          </a:xfrm>
        </p:spPr>
        <p:txBody>
          <a:bodyPr>
            <a:normAutofit/>
          </a:bodyPr>
          <a:lstStyle/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el-GR" sz="2200" dirty="0" smtClean="0">
                <a:solidFill>
                  <a:schemeClr val="tx1"/>
                </a:solidFill>
              </a:rPr>
              <a:t>Ελληνικό </a:t>
            </a:r>
            <a:r>
              <a:rPr lang="en-US" sz="2200" dirty="0" err="1">
                <a:solidFill>
                  <a:schemeClr val="tx1"/>
                </a:solidFill>
              </a:rPr>
              <a:t>meteo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u="sng" dirty="0">
                <a:solidFill>
                  <a:schemeClr val="tx1"/>
                </a:solidFill>
                <a:hlinkClick r:id="rId2"/>
              </a:rPr>
              <a:t>https</a:t>
            </a:r>
            <a:r>
              <a:rPr lang="el-GR" sz="2200" u="sng" dirty="0">
                <a:solidFill>
                  <a:schemeClr val="tx1"/>
                </a:solidFill>
                <a:hlinkClick r:id="rId2"/>
              </a:rPr>
              <a:t>://</a:t>
            </a:r>
            <a:r>
              <a:rPr lang="en-US" sz="2200" u="sng" dirty="0" err="1">
                <a:solidFill>
                  <a:schemeClr val="tx1"/>
                </a:solidFill>
                <a:hlinkClick r:id="rId2"/>
              </a:rPr>
              <a:t>meteo</a:t>
            </a:r>
            <a:r>
              <a:rPr lang="el-GR" sz="2200" u="sng" dirty="0">
                <a:solidFill>
                  <a:schemeClr val="tx1"/>
                </a:solidFill>
                <a:hlinkClick r:id="rId2"/>
              </a:rPr>
              <a:t>.</a:t>
            </a:r>
            <a:r>
              <a:rPr lang="en-US" sz="2200" u="sng" dirty="0">
                <a:solidFill>
                  <a:schemeClr val="tx1"/>
                </a:solidFill>
                <a:hlinkClick r:id="rId2"/>
              </a:rPr>
              <a:t>gr</a:t>
            </a:r>
            <a:r>
              <a:rPr lang="el-GR" sz="2200" u="sng" dirty="0">
                <a:solidFill>
                  <a:schemeClr val="tx1"/>
                </a:solidFill>
                <a:hlinkClick r:id="rId2"/>
              </a:rPr>
              <a:t>/</a:t>
            </a:r>
            <a:r>
              <a:rPr lang="en-US" sz="2200" u="sng" dirty="0" err="1">
                <a:solidFill>
                  <a:schemeClr val="tx1"/>
                </a:solidFill>
                <a:hlinkClick r:id="rId2"/>
              </a:rPr>
              <a:t>anemologio</a:t>
            </a:r>
            <a:r>
              <a:rPr lang="el-GR" sz="2200" u="sng" dirty="0">
                <a:solidFill>
                  <a:schemeClr val="tx1"/>
                </a:solidFill>
                <a:hlinkClick r:id="rId2"/>
              </a:rPr>
              <a:t>.</a:t>
            </a:r>
            <a:r>
              <a:rPr lang="en-US" sz="2200" u="sng" dirty="0">
                <a:solidFill>
                  <a:schemeClr val="tx1"/>
                </a:solidFill>
                <a:hlinkClick r:id="rId2"/>
              </a:rPr>
              <a:t>cfm</a:t>
            </a:r>
            <a:endParaRPr lang="fr-FR" sz="2200" dirty="0">
              <a:solidFill>
                <a:schemeClr val="tx1"/>
              </a:solidFill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el-GR" sz="2200" dirty="0" err="1">
                <a:solidFill>
                  <a:schemeClr val="tx1"/>
                </a:solidFill>
              </a:rPr>
              <a:t>Ποσειδων</a:t>
            </a:r>
            <a:r>
              <a:rPr lang="el-GR" sz="2200" dirty="0">
                <a:solidFill>
                  <a:schemeClr val="tx1"/>
                </a:solidFill>
              </a:rPr>
              <a:t> </a:t>
            </a:r>
            <a:r>
              <a:rPr lang="el-GR" sz="2200" u="sng" dirty="0">
                <a:solidFill>
                  <a:schemeClr val="tx1"/>
                </a:solidFill>
                <a:hlinkClick r:id="rId3"/>
              </a:rPr>
              <a:t>https://poseidon.hcmr.gr/el</a:t>
            </a:r>
            <a:r>
              <a:rPr lang="el-GR" sz="2200" dirty="0">
                <a:solidFill>
                  <a:schemeClr val="tx1"/>
                </a:solidFill>
              </a:rPr>
              <a:t>  η προτίμηση μου. Υπάρχει και η εφαρμογή </a:t>
            </a:r>
            <a:r>
              <a:rPr lang="fr-FR" sz="2200" dirty="0" err="1">
                <a:solidFill>
                  <a:schemeClr val="tx1"/>
                </a:solidFill>
              </a:rPr>
              <a:t>Poseidon</a:t>
            </a:r>
            <a:r>
              <a:rPr lang="fr-FR" sz="2200" dirty="0">
                <a:solidFill>
                  <a:schemeClr val="tx1"/>
                </a:solidFill>
              </a:rPr>
              <a:t> </a:t>
            </a:r>
            <a:r>
              <a:rPr lang="fr-FR" sz="2200" dirty="0" err="1">
                <a:solidFill>
                  <a:schemeClr val="tx1"/>
                </a:solidFill>
              </a:rPr>
              <a:t>Weather</a:t>
            </a:r>
            <a:r>
              <a:rPr lang="el-GR" sz="2200" dirty="0">
                <a:solidFill>
                  <a:schemeClr val="tx1"/>
                </a:solidFill>
              </a:rPr>
              <a:t> 4.0 στο </a:t>
            </a:r>
            <a:r>
              <a:rPr lang="en-US" sz="2200" dirty="0">
                <a:solidFill>
                  <a:schemeClr val="tx1"/>
                </a:solidFill>
              </a:rPr>
              <a:t>google play</a:t>
            </a:r>
            <a:r>
              <a:rPr lang="el-GR" sz="2200" dirty="0">
                <a:solidFill>
                  <a:schemeClr val="tx1"/>
                </a:solidFill>
              </a:rPr>
              <a:t> για </a:t>
            </a:r>
            <a:r>
              <a:rPr lang="fr-FR" sz="2200" dirty="0">
                <a:solidFill>
                  <a:schemeClr val="tx1"/>
                </a:solidFill>
              </a:rPr>
              <a:t>Android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en-US" sz="2200" dirty="0">
                <a:solidFill>
                  <a:schemeClr val="tx1"/>
                </a:solidFill>
              </a:rPr>
              <a:t>Windy </a:t>
            </a:r>
            <a:r>
              <a:rPr lang="en-US" sz="2200" u="sng" dirty="0">
                <a:solidFill>
                  <a:schemeClr val="tx1"/>
                </a:solidFill>
              </a:rPr>
              <a:t>https://</a:t>
            </a:r>
            <a:r>
              <a:rPr lang="en-US" sz="2200" u="sng" dirty="0" smtClean="0">
                <a:solidFill>
                  <a:schemeClr val="tx1"/>
                </a:solidFill>
              </a:rPr>
              <a:t>www.windy.com</a:t>
            </a:r>
            <a:endParaRPr lang="fr-FR" sz="2200" dirty="0">
              <a:solidFill>
                <a:schemeClr val="tx1"/>
              </a:solidFill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en-US" sz="2200" dirty="0" err="1">
                <a:solidFill>
                  <a:schemeClr val="tx1"/>
                </a:solidFill>
              </a:rPr>
              <a:t>Lamma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l-GR" sz="2200" dirty="0">
                <a:solidFill>
                  <a:schemeClr val="tx1"/>
                </a:solidFill>
              </a:rPr>
              <a:t>ιταλικό αρκετά διαδομένο στους ξένους ιστιοπλόους </a:t>
            </a:r>
            <a:r>
              <a:rPr lang="el-GR" sz="2200" u="sng" dirty="0">
                <a:solidFill>
                  <a:schemeClr val="tx1"/>
                </a:solidFill>
                <a:hlinkClick r:id="rId4"/>
              </a:rPr>
              <a:t>http://www.lamma.rete.toscana.it/mare/modelli/vento-e-mare</a:t>
            </a:r>
            <a:endParaRPr lang="fr-FR" sz="2200" dirty="0">
              <a:solidFill>
                <a:schemeClr val="tx1"/>
              </a:solidFill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fr-FR" sz="2200" dirty="0" err="1">
                <a:solidFill>
                  <a:schemeClr val="tx1"/>
                </a:solidFill>
              </a:rPr>
              <a:t>Windfinder</a:t>
            </a:r>
            <a:r>
              <a:rPr lang="el-GR" sz="2200" dirty="0">
                <a:solidFill>
                  <a:schemeClr val="tx1"/>
                </a:solidFill>
              </a:rPr>
              <a:t> και </a:t>
            </a:r>
            <a:r>
              <a:rPr lang="fr-FR" sz="2200" dirty="0" err="1">
                <a:solidFill>
                  <a:schemeClr val="tx1"/>
                </a:solidFill>
              </a:rPr>
              <a:t>Windguru</a:t>
            </a:r>
            <a:r>
              <a:rPr lang="fr-FR" sz="2200" dirty="0">
                <a:solidFill>
                  <a:schemeClr val="tx1"/>
                </a:solidFill>
              </a:rPr>
              <a:t> </a:t>
            </a:r>
            <a:r>
              <a:rPr lang="el-GR" sz="2200" dirty="0" smtClean="0">
                <a:solidFill>
                  <a:schemeClr val="tx1"/>
                </a:solidFill>
              </a:rPr>
              <a:t>πιο </a:t>
            </a:r>
            <a:r>
              <a:rPr lang="el-GR" sz="2200" dirty="0">
                <a:solidFill>
                  <a:schemeClr val="tx1"/>
                </a:solidFill>
              </a:rPr>
              <a:t>πολύ για </a:t>
            </a:r>
            <a:r>
              <a:rPr lang="en-US" sz="2200" dirty="0">
                <a:solidFill>
                  <a:schemeClr val="tx1"/>
                </a:solidFill>
              </a:rPr>
              <a:t>windsurf </a:t>
            </a:r>
            <a:r>
              <a:rPr lang="el-GR" sz="2200" dirty="0">
                <a:solidFill>
                  <a:schemeClr val="tx1"/>
                </a:solidFill>
              </a:rPr>
              <a:t>και παραλίες</a:t>
            </a:r>
            <a:endParaRPr lang="fr-FR" sz="2200" dirty="0">
              <a:solidFill>
                <a:schemeClr val="tx1"/>
              </a:solidFill>
            </a:endParaRP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l-GR" sz="2200" u="sng" dirty="0">
                <a:solidFill>
                  <a:schemeClr val="tx1"/>
                </a:solidFill>
                <a:hlinkClick r:id="rId5"/>
              </a:rPr>
              <a:t>https://www.windfinder.com/#7/37.9052/26.4661</a:t>
            </a:r>
            <a:endParaRPr lang="fr-FR" sz="2200" dirty="0">
              <a:solidFill>
                <a:schemeClr val="tx1"/>
              </a:solidFill>
            </a:endParaRP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l-GR" sz="2200" u="sng" dirty="0">
                <a:solidFill>
                  <a:schemeClr val="tx1"/>
                </a:solidFill>
                <a:hlinkClick r:id="rId6"/>
              </a:rPr>
              <a:t>https://www.windguru.cz/map/?lat=36.02155121382042&amp;lon=26.813196482830126&amp;zoom=6.5</a:t>
            </a:r>
            <a:endParaRPr lang="fr-FR" sz="2200" dirty="0">
              <a:solidFill>
                <a:schemeClr val="tx1"/>
              </a:solidFill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en-US" sz="2200" dirty="0">
                <a:solidFill>
                  <a:schemeClr val="tx1"/>
                </a:solidFill>
              </a:rPr>
              <a:t>Weather on line </a:t>
            </a:r>
            <a:r>
              <a:rPr lang="el-GR" sz="2200" dirty="0">
                <a:solidFill>
                  <a:schemeClr val="tx1"/>
                </a:solidFill>
              </a:rPr>
              <a:t>το</a:t>
            </a:r>
            <a:r>
              <a:rPr lang="en-US" sz="2200" dirty="0">
                <a:solidFill>
                  <a:schemeClr val="tx1"/>
                </a:solidFill>
              </a:rPr>
              <a:t> α</a:t>
            </a:r>
            <a:r>
              <a:rPr lang="en-US" sz="2200" dirty="0" err="1">
                <a:solidFill>
                  <a:schemeClr val="tx1"/>
                </a:solidFill>
              </a:rPr>
              <a:t>γγλικ</a:t>
            </a:r>
            <a:r>
              <a:rPr lang="el-GR" sz="2200" dirty="0">
                <a:solidFill>
                  <a:schemeClr val="tx1"/>
                </a:solidFill>
              </a:rPr>
              <a:t>ό</a:t>
            </a:r>
            <a:r>
              <a:rPr lang="en-US" sz="2200" dirty="0">
                <a:solidFill>
                  <a:schemeClr val="tx1"/>
                </a:solidFill>
              </a:rPr>
              <a:t> site </a:t>
            </a:r>
            <a:r>
              <a:rPr lang="en-US" sz="2200" u="sng" dirty="0">
                <a:solidFill>
                  <a:schemeClr val="tx1"/>
                </a:solidFill>
                <a:hlinkClick r:id="rId7"/>
              </a:rPr>
              <a:t>https://</a:t>
            </a:r>
            <a:r>
              <a:rPr lang="en-US" sz="2200" u="sng" dirty="0" smtClean="0">
                <a:solidFill>
                  <a:schemeClr val="tx1"/>
                </a:solidFill>
                <a:hlinkClick r:id="rId7"/>
              </a:rPr>
              <a:t>www.wofrance.fr/meteo/marine</a:t>
            </a:r>
            <a:endParaRPr lang="el-GR" sz="2200" u="sng" dirty="0" smtClean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b="1" dirty="0">
                <a:solidFill>
                  <a:schemeClr val="tx1"/>
                </a:solidFill>
              </a:rPr>
              <a:t>Δωρεάν αρχεία </a:t>
            </a:r>
            <a:r>
              <a:rPr lang="en-US" b="1" dirty="0" err="1">
                <a:solidFill>
                  <a:schemeClr val="tx1"/>
                </a:solidFill>
              </a:rPr>
              <a:t>gribs</a:t>
            </a:r>
            <a:r>
              <a:rPr lang="el-GR" b="1" dirty="0">
                <a:solidFill>
                  <a:schemeClr val="tx1"/>
                </a:solidFill>
              </a:rPr>
              <a:t> για το μοντέλο </a:t>
            </a:r>
            <a:r>
              <a:rPr lang="fr-FR" b="1" dirty="0">
                <a:solidFill>
                  <a:schemeClr val="tx1"/>
                </a:solidFill>
              </a:rPr>
              <a:t>WRF</a:t>
            </a:r>
            <a:r>
              <a:rPr lang="el-GR" b="1" dirty="0">
                <a:solidFill>
                  <a:schemeClr val="tx1"/>
                </a:solidFill>
              </a:rPr>
              <a:t> και το </a:t>
            </a:r>
            <a:r>
              <a:rPr lang="fr-FR" b="1" dirty="0" smtClean="0">
                <a:solidFill>
                  <a:schemeClr val="tx1"/>
                </a:solidFill>
              </a:rPr>
              <a:t>Open</a:t>
            </a:r>
            <a:r>
              <a:rPr lang="en-US" b="1" dirty="0" err="1" smtClean="0">
                <a:solidFill>
                  <a:schemeClr val="tx1"/>
                </a:solidFill>
              </a:rPr>
              <a:t>Skiron</a:t>
            </a:r>
            <a:r>
              <a:rPr lang="el-GR" b="1" dirty="0" smtClean="0">
                <a:solidFill>
                  <a:schemeClr val="tx1"/>
                </a:solidFill>
              </a:rPr>
              <a:t> </a:t>
            </a:r>
            <a:r>
              <a:rPr lang="el-GR" b="1" dirty="0">
                <a:solidFill>
                  <a:schemeClr val="tx1"/>
                </a:solidFill>
              </a:rPr>
              <a:t>του ΕΚΠΑ είναι εδώ</a:t>
            </a:r>
            <a:r>
              <a:rPr lang="el-GR" dirty="0">
                <a:solidFill>
                  <a:schemeClr val="tx1"/>
                </a:solidFill>
              </a:rPr>
              <a:t>. Το αγαπημένο μου </a:t>
            </a:r>
            <a:r>
              <a:rPr lang="en-US" dirty="0">
                <a:solidFill>
                  <a:schemeClr val="tx1"/>
                </a:solidFill>
              </a:rPr>
              <a:t>site ! </a:t>
            </a:r>
            <a:r>
              <a:rPr lang="el-GR" u="sng" dirty="0">
                <a:solidFill>
                  <a:schemeClr val="tx1"/>
                </a:solidFill>
                <a:hlinkClick r:id="rId8"/>
              </a:rPr>
              <a:t>https://openskiron.org/en/openwrf</a:t>
            </a:r>
            <a:endParaRPr lang="fr-FR" dirty="0">
              <a:solidFill>
                <a:schemeClr val="tx1"/>
              </a:solidFill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endParaRPr lang="fr-FR" sz="22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19262-5117-42E5-B1A0-1E662DED273D}" type="slidenum">
              <a:rPr lang="en-US" smtClean="0"/>
              <a:t>20</a:t>
            </a:fld>
            <a:endParaRPr lang="en-US"/>
          </a:p>
        </p:txBody>
      </p:sp>
      <p:sp>
        <p:nvSpPr>
          <p:cNvPr id="6" name="ZoneTexte 5"/>
          <p:cNvSpPr txBox="1"/>
          <p:nvPr/>
        </p:nvSpPr>
        <p:spPr>
          <a:xfrm>
            <a:off x="409074" y="0"/>
            <a:ext cx="80731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4000" dirty="0" smtClean="0"/>
              <a:t>Που παίρνω τον καιρό</a:t>
            </a:r>
            <a:endParaRPr lang="fr-FR" sz="4000" dirty="0"/>
          </a:p>
        </p:txBody>
      </p:sp>
    </p:spTree>
    <p:extLst>
      <p:ext uri="{BB962C8B-B14F-4D97-AF65-F5344CB8AC3E}">
        <p14:creationId xmlns:p14="http://schemas.microsoft.com/office/powerpoint/2010/main" val="3048546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19262-5117-42E5-B1A0-1E662DED273D}" type="slidenum">
              <a:rPr lang="en-US" smtClean="0"/>
              <a:t>21</a:t>
            </a:fld>
            <a:endParaRPr lang="en-US"/>
          </a:p>
        </p:txBody>
      </p:sp>
      <p:sp>
        <p:nvSpPr>
          <p:cNvPr id="3" name="ZoneTexte 2"/>
          <p:cNvSpPr txBox="1"/>
          <p:nvPr/>
        </p:nvSpPr>
        <p:spPr>
          <a:xfrm>
            <a:off x="236168" y="17892"/>
            <a:ext cx="28439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dirty="0" smtClean="0"/>
              <a:t>Τα αρχεία </a:t>
            </a:r>
            <a:r>
              <a:rPr lang="en-US" sz="2800" dirty="0" err="1" smtClean="0"/>
              <a:t>grib</a:t>
            </a:r>
            <a:endParaRPr lang="fr-FR" sz="2800" dirty="0"/>
          </a:p>
        </p:txBody>
      </p:sp>
      <p:sp>
        <p:nvSpPr>
          <p:cNvPr id="4" name="ZoneTexte 3"/>
          <p:cNvSpPr txBox="1"/>
          <p:nvPr/>
        </p:nvSpPr>
        <p:spPr>
          <a:xfrm>
            <a:off x="96252" y="926431"/>
            <a:ext cx="360947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sz="2800" i="1" dirty="0" smtClean="0"/>
              <a:t>Μοντέλο</a:t>
            </a:r>
            <a:r>
              <a:rPr lang="en-US" sz="2800" i="1" dirty="0" smtClean="0"/>
              <a:t>,</a:t>
            </a:r>
            <a:r>
              <a:rPr lang="el-GR" sz="2800" i="1" dirty="0" smtClean="0"/>
              <a:t> πρόβλεψη</a:t>
            </a:r>
            <a:r>
              <a:rPr lang="en-US" sz="2800" i="1" dirty="0" smtClean="0"/>
              <a:t>,</a:t>
            </a:r>
            <a:r>
              <a:rPr lang="el-GR" sz="2800" i="1" dirty="0" smtClean="0"/>
              <a:t> και τα αριθμητικά αποτελέσματα πάνε στα αρχεία </a:t>
            </a:r>
            <a:r>
              <a:rPr lang="en-US" sz="2800" i="1" dirty="0" err="1" smtClean="0"/>
              <a:t>gribs</a:t>
            </a:r>
            <a:endParaRPr lang="fr-FR" sz="2800" i="1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6072" y="161989"/>
            <a:ext cx="8164408" cy="6653463"/>
          </a:xfrm>
          <a:prstGeom prst="rect">
            <a:avLst/>
          </a:prstGeom>
        </p:spPr>
      </p:pic>
      <p:sp>
        <p:nvSpPr>
          <p:cNvPr id="5" name="Ellipse 4"/>
          <p:cNvSpPr/>
          <p:nvPr/>
        </p:nvSpPr>
        <p:spPr>
          <a:xfrm>
            <a:off x="3608962" y="926431"/>
            <a:ext cx="2655651" cy="26776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503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4"/>
          <p:cNvSpPr>
            <a:spLocks noGrp="1"/>
          </p:cNvSpPr>
          <p:nvPr>
            <p:ph type="body" idx="1"/>
          </p:nvPr>
        </p:nvSpPr>
        <p:spPr>
          <a:xfrm>
            <a:off x="530225" y="1078420"/>
            <a:ext cx="10974387" cy="4827337"/>
          </a:xfrm>
        </p:spPr>
        <p:txBody>
          <a:bodyPr>
            <a:normAutofit fontScale="92500"/>
          </a:bodyPr>
          <a:lstStyle/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en-US" sz="2400" b="1" u="sng" dirty="0">
                <a:solidFill>
                  <a:schemeClr val="tx1"/>
                </a:solidFill>
              </a:rPr>
              <a:t>W4D</a:t>
            </a:r>
            <a:r>
              <a:rPr lang="en-US" sz="2400" dirty="0">
                <a:solidFill>
                  <a:schemeClr val="tx1"/>
                </a:solidFill>
              </a:rPr>
              <a:t> (</a:t>
            </a:r>
            <a:r>
              <a:rPr lang="en-US" sz="2400" dirty="0" err="1">
                <a:solidFill>
                  <a:schemeClr val="tx1"/>
                </a:solidFill>
              </a:rPr>
              <a:t>AppleStore</a:t>
            </a:r>
            <a:r>
              <a:rPr lang="en-US" sz="2400" dirty="0">
                <a:solidFill>
                  <a:schemeClr val="tx1"/>
                </a:solidFill>
              </a:rPr>
              <a:t>) Weather 4D, </a:t>
            </a:r>
            <a:r>
              <a:rPr lang="el-GR" sz="2400" dirty="0">
                <a:solidFill>
                  <a:schemeClr val="tx1"/>
                </a:solidFill>
              </a:rPr>
              <a:t>τρέχει σε </a:t>
            </a:r>
            <a:r>
              <a:rPr lang="en-US" sz="2400" dirty="0">
                <a:solidFill>
                  <a:schemeClr val="tx1"/>
                </a:solidFill>
              </a:rPr>
              <a:t>iPad. </a:t>
            </a:r>
            <a:r>
              <a:rPr lang="el-GR" sz="2400" dirty="0">
                <a:solidFill>
                  <a:schemeClr val="tx1"/>
                </a:solidFill>
              </a:rPr>
              <a:t>Ετήσια συνδρομή για τοπικά μετεωρολογικά μοντέλα, φορτώνει δωρεάν αρχεία από το </a:t>
            </a:r>
            <a:r>
              <a:rPr lang="en-US" sz="2400" dirty="0" err="1">
                <a:solidFill>
                  <a:schemeClr val="tx1"/>
                </a:solidFill>
              </a:rPr>
              <a:t>OpenSkiron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l-GR" sz="2400" dirty="0">
                <a:solidFill>
                  <a:schemeClr val="tx1"/>
                </a:solidFill>
              </a:rPr>
              <a:t>επικοινωνεί με </a:t>
            </a:r>
            <a:r>
              <a:rPr lang="en-US" sz="2400" dirty="0" err="1">
                <a:solidFill>
                  <a:schemeClr val="tx1"/>
                </a:solidFill>
              </a:rPr>
              <a:t>ISailor</a:t>
            </a:r>
            <a:r>
              <a:rPr lang="el-GR" sz="2400" dirty="0">
                <a:solidFill>
                  <a:schemeClr val="tx1"/>
                </a:solidFill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</a:rPr>
              <a:t>iNavX</a:t>
            </a:r>
            <a:r>
              <a:rPr lang="el-GR" sz="2400" dirty="0">
                <a:solidFill>
                  <a:schemeClr val="tx1"/>
                </a:solidFill>
              </a:rPr>
              <a:t>, </a:t>
            </a:r>
            <a:r>
              <a:rPr lang="el-GR" sz="2400" dirty="0" smtClean="0">
                <a:solidFill>
                  <a:schemeClr val="tx1"/>
                </a:solidFill>
              </a:rPr>
              <a:t>ΤΖ, παίρνει </a:t>
            </a:r>
            <a:r>
              <a:rPr lang="el-GR" sz="2400" dirty="0">
                <a:solidFill>
                  <a:schemeClr val="tx1"/>
                </a:solidFill>
              </a:rPr>
              <a:t>και στέλνει </a:t>
            </a:r>
            <a:r>
              <a:rPr lang="en-US" sz="2400" dirty="0">
                <a:solidFill>
                  <a:schemeClr val="tx1"/>
                </a:solidFill>
              </a:rPr>
              <a:t>tracks</a:t>
            </a:r>
            <a:r>
              <a:rPr lang="el-GR" sz="2400" dirty="0">
                <a:solidFill>
                  <a:schemeClr val="tx1"/>
                </a:solidFill>
              </a:rPr>
              <a:t>, έχει </a:t>
            </a:r>
            <a:r>
              <a:rPr lang="en-US" sz="2400" dirty="0">
                <a:solidFill>
                  <a:schemeClr val="tx1"/>
                </a:solidFill>
              </a:rPr>
              <a:t>routing</a:t>
            </a:r>
            <a:r>
              <a:rPr lang="el-GR" sz="2400" dirty="0">
                <a:solidFill>
                  <a:schemeClr val="tx1"/>
                </a:solidFill>
              </a:rPr>
              <a:t>.</a:t>
            </a:r>
            <a:endParaRPr lang="fr-FR" sz="2400" dirty="0">
              <a:solidFill>
                <a:schemeClr val="tx1"/>
              </a:solidFill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en-US" sz="2400" b="1" u="sng" dirty="0" err="1">
                <a:solidFill>
                  <a:schemeClr val="tx1"/>
                </a:solidFill>
              </a:rPr>
              <a:t>Xygrib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l-GR" sz="2400" u="sng" dirty="0">
                <a:solidFill>
                  <a:schemeClr val="tx1"/>
                </a:solidFill>
                <a:hlinkClick r:id="rId2"/>
              </a:rPr>
              <a:t>https://opengribs.org/en/xygrib</a:t>
            </a:r>
            <a:r>
              <a:rPr lang="el-GR" sz="2400" dirty="0">
                <a:solidFill>
                  <a:schemeClr val="tx1"/>
                </a:solidFill>
              </a:rPr>
              <a:t> Για </a:t>
            </a:r>
            <a:r>
              <a:rPr lang="en-US" sz="2400" dirty="0">
                <a:solidFill>
                  <a:schemeClr val="tx1"/>
                </a:solidFill>
              </a:rPr>
              <a:t>PC windows </a:t>
            </a:r>
            <a:r>
              <a:rPr lang="el-GR" sz="2400" dirty="0">
                <a:solidFill>
                  <a:schemeClr val="tx1"/>
                </a:solidFill>
              </a:rPr>
              <a:t>και δωρεάν. Το </a:t>
            </a:r>
            <a:r>
              <a:rPr lang="el-GR" sz="2400" dirty="0" smtClean="0">
                <a:solidFill>
                  <a:schemeClr val="tx1"/>
                </a:solidFill>
              </a:rPr>
              <a:t>πιο </a:t>
            </a:r>
            <a:r>
              <a:rPr lang="el-GR" sz="2400" dirty="0">
                <a:solidFill>
                  <a:schemeClr val="tx1"/>
                </a:solidFill>
              </a:rPr>
              <a:t>ολοκληρωμένο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  <a:endParaRPr lang="fr-FR" sz="2400" dirty="0">
              <a:solidFill>
                <a:schemeClr val="tx1"/>
              </a:solidFill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en-US" sz="2400" dirty="0" err="1">
                <a:solidFill>
                  <a:schemeClr val="tx1"/>
                </a:solidFill>
              </a:rPr>
              <a:t>Sailgrib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u="sng" dirty="0">
                <a:solidFill>
                  <a:schemeClr val="tx1"/>
                </a:solidFill>
                <a:hlinkClick r:id="rId3"/>
              </a:rPr>
              <a:t>https</a:t>
            </a:r>
            <a:r>
              <a:rPr lang="el-GR" sz="2400" u="sng" dirty="0">
                <a:solidFill>
                  <a:schemeClr val="tx1"/>
                </a:solidFill>
                <a:hlinkClick r:id="rId3"/>
              </a:rPr>
              <a:t>://</a:t>
            </a:r>
            <a:r>
              <a:rPr lang="en-US" sz="2400" u="sng" dirty="0">
                <a:solidFill>
                  <a:schemeClr val="tx1"/>
                </a:solidFill>
                <a:hlinkClick r:id="rId3"/>
              </a:rPr>
              <a:t>www</a:t>
            </a:r>
            <a:r>
              <a:rPr lang="el-GR" sz="2400" u="sng" dirty="0">
                <a:solidFill>
                  <a:schemeClr val="tx1"/>
                </a:solidFill>
                <a:hlinkClick r:id="rId3"/>
              </a:rPr>
              <a:t>.</a:t>
            </a:r>
            <a:r>
              <a:rPr lang="en-US" sz="2400" u="sng" dirty="0" err="1">
                <a:solidFill>
                  <a:schemeClr val="tx1"/>
                </a:solidFill>
                <a:hlinkClick r:id="rId3"/>
              </a:rPr>
              <a:t>sailgrib</a:t>
            </a:r>
            <a:r>
              <a:rPr lang="el-GR" sz="2400" u="sng" dirty="0">
                <a:solidFill>
                  <a:schemeClr val="tx1"/>
                </a:solidFill>
                <a:hlinkClick r:id="rId3"/>
              </a:rPr>
              <a:t>.</a:t>
            </a:r>
            <a:r>
              <a:rPr lang="en-US" sz="2400" u="sng" dirty="0">
                <a:solidFill>
                  <a:schemeClr val="tx1"/>
                </a:solidFill>
                <a:hlinkClick r:id="rId3"/>
              </a:rPr>
              <a:t>com</a:t>
            </a:r>
            <a:r>
              <a:rPr lang="el-GR" sz="2400" u="sng" dirty="0">
                <a:solidFill>
                  <a:schemeClr val="tx1"/>
                </a:solidFill>
                <a:hlinkClick r:id="rId3"/>
              </a:rPr>
              <a:t>/</a:t>
            </a:r>
            <a:r>
              <a:rPr lang="el-GR" sz="2400" dirty="0">
                <a:solidFill>
                  <a:schemeClr val="tx1"/>
                </a:solidFill>
              </a:rPr>
              <a:t> και </a:t>
            </a:r>
            <a:r>
              <a:rPr lang="en-US" sz="2400" dirty="0" err="1">
                <a:solidFill>
                  <a:schemeClr val="tx1"/>
                </a:solidFill>
              </a:rPr>
              <a:t>PocketGrib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l-GR" sz="2400" dirty="0">
                <a:solidFill>
                  <a:schemeClr val="tx1"/>
                </a:solidFill>
              </a:rPr>
              <a:t>για </a:t>
            </a:r>
            <a:r>
              <a:rPr lang="en-US" sz="2400" dirty="0">
                <a:solidFill>
                  <a:schemeClr val="tx1"/>
                </a:solidFill>
              </a:rPr>
              <a:t>iPad</a:t>
            </a:r>
            <a:r>
              <a:rPr lang="el-GR" sz="2400" dirty="0">
                <a:solidFill>
                  <a:schemeClr val="tx1"/>
                </a:solidFill>
              </a:rPr>
              <a:t>.</a:t>
            </a:r>
            <a:endParaRPr lang="fr-FR" sz="2400" dirty="0">
              <a:solidFill>
                <a:schemeClr val="tx1"/>
              </a:solidFill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it-IT" sz="2400" dirty="0">
                <a:solidFill>
                  <a:schemeClr val="tx1"/>
                </a:solidFill>
              </a:rPr>
              <a:t>Squid </a:t>
            </a:r>
            <a:r>
              <a:rPr lang="it-IT" sz="2400" u="sng" dirty="0">
                <a:solidFill>
                  <a:schemeClr val="tx1"/>
                </a:solidFill>
                <a:hlinkClick r:id="rId4"/>
              </a:rPr>
              <a:t>https://www.squid-sailing.com/en</a:t>
            </a:r>
            <a:r>
              <a:rPr lang="it-IT" sz="2400" u="sng" dirty="0" smtClean="0">
                <a:solidFill>
                  <a:schemeClr val="tx1"/>
                </a:solidFill>
                <a:hlinkClick r:id="rId4"/>
              </a:rPr>
              <a:t>/</a:t>
            </a:r>
            <a:endParaRPr lang="it-IT" sz="2400" u="sng" dirty="0" smtClean="0">
              <a:solidFill>
                <a:schemeClr val="tx1"/>
              </a:solidFill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it-IT" sz="2400" dirty="0" smtClean="0">
                <a:solidFill>
                  <a:schemeClr val="tx1"/>
                </a:solidFill>
              </a:rPr>
              <a:t>Predict Wind </a:t>
            </a:r>
            <a:r>
              <a:rPr lang="it-IT" sz="2400" dirty="0" smtClean="0">
                <a:solidFill>
                  <a:schemeClr val="tx1"/>
                </a:solidFill>
                <a:hlinkClick r:id="rId5"/>
              </a:rPr>
              <a:t>https://www.predictwind.com/</a:t>
            </a:r>
            <a:endParaRPr lang="it-IT" sz="2400" dirty="0" smtClean="0">
              <a:solidFill>
                <a:schemeClr val="tx1"/>
              </a:solidFill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it-IT" sz="2400" dirty="0">
                <a:solidFill>
                  <a:schemeClr val="tx1"/>
                </a:solidFill>
              </a:rPr>
              <a:t>Adrena </a:t>
            </a:r>
            <a:r>
              <a:rPr lang="it-IT" sz="2400" dirty="0">
                <a:solidFill>
                  <a:schemeClr val="tx1"/>
                </a:solidFill>
                <a:hlinkClick r:id="rId6"/>
              </a:rPr>
              <a:t>https://www.adrena-software.com/en</a:t>
            </a:r>
            <a:r>
              <a:rPr lang="it-IT" sz="2400" dirty="0" smtClean="0">
                <a:solidFill>
                  <a:schemeClr val="tx1"/>
                </a:solidFill>
                <a:hlinkClick r:id="rId6"/>
              </a:rPr>
              <a:t>/</a:t>
            </a:r>
            <a:r>
              <a:rPr lang="it-IT" sz="2400" dirty="0" smtClean="0">
                <a:solidFill>
                  <a:schemeClr val="tx1"/>
                </a:solidFill>
              </a:rPr>
              <a:t> </a:t>
            </a:r>
            <a:r>
              <a:rPr lang="el-GR" sz="2400" dirty="0" smtClean="0">
                <a:solidFill>
                  <a:schemeClr val="tx1"/>
                </a:solidFill>
              </a:rPr>
              <a:t>Το </a:t>
            </a:r>
            <a:r>
              <a:rPr lang="en-US" sz="2400" dirty="0" smtClean="0">
                <a:solidFill>
                  <a:schemeClr val="tx1"/>
                </a:solidFill>
              </a:rPr>
              <a:t>software </a:t>
            </a:r>
            <a:r>
              <a:rPr lang="el-GR" sz="2400" dirty="0" smtClean="0">
                <a:solidFill>
                  <a:schemeClr val="tx1"/>
                </a:solidFill>
              </a:rPr>
              <a:t>των αγώνων !!</a:t>
            </a:r>
            <a:endParaRPr lang="en-US" sz="2400" dirty="0" smtClean="0">
              <a:solidFill>
                <a:schemeClr val="tx1"/>
              </a:solidFill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en-US" sz="2400" dirty="0" err="1" smtClean="0">
                <a:solidFill>
                  <a:schemeClr val="tx1"/>
                </a:solidFill>
              </a:rPr>
              <a:t>Qtvlm</a:t>
            </a:r>
            <a:endParaRPr lang="fr-FR" sz="24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19262-5117-42E5-B1A0-1E662DED273D}" type="slidenum">
              <a:rPr lang="en-US" smtClean="0"/>
              <a:t>22</a:t>
            </a:fld>
            <a:endParaRPr lang="en-US"/>
          </a:p>
        </p:txBody>
      </p:sp>
      <p:sp>
        <p:nvSpPr>
          <p:cNvPr id="8" name="ZoneTexte 7"/>
          <p:cNvSpPr txBox="1"/>
          <p:nvPr/>
        </p:nvSpPr>
        <p:spPr>
          <a:xfrm>
            <a:off x="854242" y="288758"/>
            <a:ext cx="109555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dirty="0"/>
              <a:t>Εφαρμογές φόρτωσης και ανάλυσης αρχείων </a:t>
            </a:r>
            <a:r>
              <a:rPr lang="en-US" sz="2800" dirty="0" err="1"/>
              <a:t>gribs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3231761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19262-5117-42E5-B1A0-1E662DED273D}" type="slidenum">
              <a:rPr lang="en-US" smtClean="0"/>
              <a:t>23</a:t>
            </a:fld>
            <a:endParaRPr lang="en-US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2117" y="177550"/>
            <a:ext cx="8466220" cy="6349665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94872" y="547972"/>
            <a:ext cx="442849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W4D iPad</a:t>
            </a:r>
          </a:p>
          <a:p>
            <a:r>
              <a:rPr lang="en-US" sz="2400" dirty="0" smtClean="0"/>
              <a:t>Weather 4D</a:t>
            </a:r>
          </a:p>
          <a:p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400" dirty="0" smtClean="0"/>
              <a:t>Βέλτιστη πορεία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l-GR" sz="2400" dirty="0" smtClean="0"/>
              <a:t>Πολικές του σκάφους</a:t>
            </a:r>
            <a:endParaRPr lang="en-US" sz="2400" dirty="0" smtClean="0"/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l-GR" sz="2400" dirty="0" smtClean="0"/>
              <a:t>Ταχύτητα κατεύθυνση ανέμου</a:t>
            </a:r>
            <a:endParaRPr lang="fr-FR" sz="2400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400" y="3348739"/>
            <a:ext cx="2343200" cy="3388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776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19262-5117-42E5-B1A0-1E662DED273D}" type="slidenum">
              <a:rPr lang="en-US" smtClean="0"/>
              <a:t>24</a:t>
            </a:fld>
            <a:endParaRPr lang="en-US"/>
          </a:p>
        </p:txBody>
      </p:sp>
      <p:sp>
        <p:nvSpPr>
          <p:cNvPr id="4" name="ZoneTexte 3"/>
          <p:cNvSpPr txBox="1"/>
          <p:nvPr/>
        </p:nvSpPr>
        <p:spPr>
          <a:xfrm>
            <a:off x="96253" y="505326"/>
            <a:ext cx="203333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/>
              <a:t>Xygrib</a:t>
            </a:r>
            <a:r>
              <a:rPr lang="en-US" dirty="0"/>
              <a:t> </a:t>
            </a:r>
            <a:endParaRPr lang="el-GR" dirty="0" smtClean="0"/>
          </a:p>
          <a:p>
            <a:endParaRPr lang="el-GR" u="sng" dirty="0">
              <a:hlinkClick r:id="rId2"/>
            </a:endParaRPr>
          </a:p>
          <a:p>
            <a:r>
              <a:rPr lang="el-GR" u="sng" dirty="0" smtClean="0">
                <a:hlinkClick r:id="rId2"/>
              </a:rPr>
              <a:t>https</a:t>
            </a:r>
            <a:r>
              <a:rPr lang="el-GR" u="sng" dirty="0">
                <a:hlinkClick r:id="rId2"/>
              </a:rPr>
              <a:t>://opengribs.org/en/xygrib</a:t>
            </a:r>
            <a:r>
              <a:rPr lang="el-GR" dirty="0"/>
              <a:t> </a:t>
            </a:r>
            <a:endParaRPr lang="el-GR" dirty="0" smtClean="0"/>
          </a:p>
          <a:p>
            <a:endParaRPr lang="el-GR" dirty="0"/>
          </a:p>
          <a:p>
            <a:r>
              <a:rPr lang="el-GR" dirty="0" smtClean="0"/>
              <a:t>Για </a:t>
            </a:r>
            <a:r>
              <a:rPr lang="en-US" dirty="0"/>
              <a:t>PC windows </a:t>
            </a:r>
            <a:r>
              <a:rPr lang="el-GR" dirty="0"/>
              <a:t>και δωρεάν. </a:t>
            </a:r>
            <a:endParaRPr lang="el-GR" dirty="0" smtClean="0"/>
          </a:p>
          <a:p>
            <a:endParaRPr lang="el-GR" dirty="0"/>
          </a:p>
          <a:p>
            <a:r>
              <a:rPr lang="el-GR" dirty="0" smtClean="0"/>
              <a:t>Το </a:t>
            </a:r>
            <a:r>
              <a:rPr lang="el-GR" dirty="0"/>
              <a:t>ποιο ολοκληρωμένο</a:t>
            </a:r>
            <a:r>
              <a:rPr lang="en-US" dirty="0"/>
              <a:t>.</a:t>
            </a:r>
            <a:endParaRPr lang="fr-FR" dirty="0"/>
          </a:p>
          <a:p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548" y="48951"/>
            <a:ext cx="10058400" cy="6382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012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19262-5117-42E5-B1A0-1E662DED273D}" type="slidenum">
              <a:rPr lang="en-US" smtClean="0"/>
              <a:t>25</a:t>
            </a:fld>
            <a:endParaRPr lang="en-US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4697" y="709864"/>
            <a:ext cx="8661593" cy="5877509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120316" y="84292"/>
            <a:ext cx="101546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dirty="0" smtClean="0"/>
              <a:t>Άσκηση </a:t>
            </a:r>
            <a:r>
              <a:rPr lang="en-US" sz="2800" dirty="0" smtClean="0"/>
              <a:t>: </a:t>
            </a:r>
            <a:r>
              <a:rPr lang="el-GR" sz="2800" dirty="0" smtClean="0"/>
              <a:t>Βρείτε από που φυσάει </a:t>
            </a:r>
            <a:endParaRPr lang="fr-FR" sz="2800" dirty="0"/>
          </a:p>
        </p:txBody>
      </p:sp>
      <p:sp>
        <p:nvSpPr>
          <p:cNvPr id="5" name="ZoneTexte 4"/>
          <p:cNvSpPr txBox="1"/>
          <p:nvPr/>
        </p:nvSpPr>
        <p:spPr>
          <a:xfrm>
            <a:off x="120316" y="5544766"/>
            <a:ext cx="29438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i="1" dirty="0" smtClean="0"/>
              <a:t>Πως λέγεται ο αέρας </a:t>
            </a:r>
            <a:r>
              <a:rPr lang="en-US" i="1" dirty="0" smtClean="0"/>
              <a:t>;;</a:t>
            </a:r>
            <a:endParaRPr lang="fr-FR" i="1" dirty="0"/>
          </a:p>
        </p:txBody>
      </p:sp>
    </p:spTree>
    <p:extLst>
      <p:ext uri="{BB962C8B-B14F-4D97-AF65-F5344CB8AC3E}">
        <p14:creationId xmlns:p14="http://schemas.microsoft.com/office/powerpoint/2010/main" val="2338112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19262-5117-42E5-B1A0-1E662DED273D}" type="slidenum">
              <a:rPr lang="en-US" smtClean="0"/>
              <a:t>26</a:t>
            </a:fld>
            <a:endParaRPr lang="en-US"/>
          </a:p>
        </p:txBody>
      </p:sp>
      <p:sp>
        <p:nvSpPr>
          <p:cNvPr id="3" name="ZoneTexte 2"/>
          <p:cNvSpPr txBox="1"/>
          <p:nvPr/>
        </p:nvSpPr>
        <p:spPr>
          <a:xfrm>
            <a:off x="1588168" y="228600"/>
            <a:ext cx="96878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4800" dirty="0" smtClean="0"/>
              <a:t>Καλές Θάλασσες</a:t>
            </a:r>
            <a:endParaRPr lang="fr-FR" sz="4800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583" y="1147863"/>
            <a:ext cx="5695406" cy="4499043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376" y="1626531"/>
            <a:ext cx="6409572" cy="5063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363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4212" y="685800"/>
            <a:ext cx="10926262" cy="1467854"/>
          </a:xfrm>
        </p:spPr>
        <p:txBody>
          <a:bodyPr/>
          <a:lstStyle/>
          <a:p>
            <a:r>
              <a:rPr lang="en-US" dirty="0" smtClean="0"/>
              <a:t>References</a:t>
            </a:r>
            <a:r>
              <a:rPr lang="el-GR" dirty="0" smtClean="0"/>
              <a:t> </a:t>
            </a:r>
            <a:r>
              <a:rPr lang="el-GR" dirty="0" err="1" smtClean="0"/>
              <a:t>Βιβλιογραφια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84212" y="2652740"/>
            <a:ext cx="10769851" cy="3096307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l-GR" i="1" dirty="0" smtClean="0">
                <a:solidFill>
                  <a:schemeClr val="tx1"/>
                </a:solidFill>
              </a:rPr>
              <a:t>Μάνος Φλαούνας ερευνητής στο </a:t>
            </a:r>
            <a:r>
              <a:rPr lang="el-GR" i="1" dirty="0" err="1" smtClean="0">
                <a:solidFill>
                  <a:schemeClr val="tx1"/>
                </a:solidFill>
              </a:rPr>
              <a:t>Ποσειδων</a:t>
            </a:r>
            <a:r>
              <a:rPr lang="el-GR" i="1" dirty="0" smtClean="0">
                <a:solidFill>
                  <a:schemeClr val="tx1"/>
                </a:solidFill>
              </a:rPr>
              <a:t> πχ </a:t>
            </a:r>
            <a:r>
              <a:rPr lang="fr-FR" i="1" dirty="0" smtClean="0">
                <a:solidFill>
                  <a:schemeClr val="tx1"/>
                </a:solidFill>
                <a:hlinkClick r:id="rId2"/>
              </a:rPr>
              <a:t>https://fb.watch/gu8aEY_JUY/</a:t>
            </a:r>
            <a:endParaRPr lang="el-GR" i="1" dirty="0" smtClean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l-GR" i="1" dirty="0" smtClean="0">
                <a:solidFill>
                  <a:schemeClr val="tx1"/>
                </a:solidFill>
              </a:rPr>
              <a:t>Ξένα </a:t>
            </a:r>
            <a:r>
              <a:rPr lang="en-US" i="1" dirty="0" smtClean="0">
                <a:solidFill>
                  <a:schemeClr val="tx1"/>
                </a:solidFill>
              </a:rPr>
              <a:t>fora </a:t>
            </a:r>
            <a:r>
              <a:rPr lang="el-GR" i="1" dirty="0" smtClean="0">
                <a:solidFill>
                  <a:schemeClr val="tx1"/>
                </a:solidFill>
              </a:rPr>
              <a:t>πχ </a:t>
            </a:r>
            <a:r>
              <a:rPr lang="fr-FR" i="1" dirty="0" smtClean="0">
                <a:solidFill>
                  <a:schemeClr val="tx1"/>
                </a:solidFill>
                <a:hlinkClick r:id="rId3"/>
              </a:rPr>
              <a:t>http://www.plaisance-pratique.com/Options-de-navigation-en-mer-Egee?lang=fr#meteo</a:t>
            </a:r>
            <a:endParaRPr lang="el-GR" i="1" dirty="0" smtClean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l-GR" i="1" dirty="0">
                <a:solidFill>
                  <a:schemeClr val="tx1"/>
                </a:solidFill>
              </a:rPr>
              <a:t>Το </a:t>
            </a:r>
            <a:r>
              <a:rPr lang="el-GR" i="1" dirty="0" smtClean="0">
                <a:solidFill>
                  <a:schemeClr val="tx1"/>
                </a:solidFill>
              </a:rPr>
              <a:t>παρόν μάθημα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i="1" dirty="0" smtClean="0">
                <a:solidFill>
                  <a:schemeClr val="tx1"/>
                </a:solidFill>
                <a:hlinkClick r:id="rId4"/>
              </a:rPr>
              <a:t>https://www.sailing-mimosa.eu/enimerotika/1133817_o-kairos</a:t>
            </a:r>
            <a:endParaRPr lang="el-GR" i="1" dirty="0">
              <a:solidFill>
                <a:schemeClr val="tx1"/>
              </a:solidFill>
              <a:hlinkClick r:id="rId3"/>
            </a:endParaRPr>
          </a:p>
        </p:txBody>
      </p:sp>
    </p:spTree>
    <p:extLst>
      <p:ext uri="{BB962C8B-B14F-4D97-AF65-F5344CB8AC3E}">
        <p14:creationId xmlns:p14="http://schemas.microsoft.com/office/powerpoint/2010/main" val="1883514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360640" y="30457"/>
            <a:ext cx="10058400" cy="666345"/>
          </a:xfrm>
        </p:spPr>
        <p:txBody>
          <a:bodyPr/>
          <a:lstStyle/>
          <a:p>
            <a:r>
              <a:rPr lang="el-GR" dirty="0" err="1" smtClean="0"/>
              <a:t>Πιεση</a:t>
            </a:r>
            <a:r>
              <a:rPr lang="el-GR" dirty="0" smtClean="0"/>
              <a:t> (</a:t>
            </a:r>
            <a:r>
              <a:rPr lang="en-US" dirty="0" smtClean="0"/>
              <a:t>P</a:t>
            </a:r>
            <a:r>
              <a:rPr lang="el-GR" dirty="0" smtClean="0"/>
              <a:t>)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idx="1"/>
          </p:nvPr>
        </p:nvSpPr>
        <p:spPr>
          <a:xfrm>
            <a:off x="188102" y="1001950"/>
            <a:ext cx="7039549" cy="1879600"/>
          </a:xfrm>
        </p:spPr>
        <p:txBody>
          <a:bodyPr>
            <a:no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</a:rPr>
              <a:t>P &gt; 1013 </a:t>
            </a:r>
            <a:r>
              <a:rPr lang="en-US" dirty="0" err="1" smtClean="0">
                <a:solidFill>
                  <a:schemeClr val="tx1"/>
                </a:solidFill>
              </a:rPr>
              <a:t>hPa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l-GR" dirty="0" smtClean="0">
                <a:solidFill>
                  <a:schemeClr val="tx1"/>
                </a:solidFill>
              </a:rPr>
              <a:t>βαρομετρικό υψηλό</a:t>
            </a:r>
            <a:r>
              <a:rPr lang="en-US" dirty="0" smtClean="0">
                <a:solidFill>
                  <a:schemeClr val="tx1"/>
                </a:solidFill>
              </a:rPr>
              <a:t>, H </a:t>
            </a:r>
            <a:r>
              <a:rPr lang="el-GR" dirty="0" smtClean="0">
                <a:solidFill>
                  <a:schemeClr val="tx1"/>
                </a:solidFill>
              </a:rPr>
              <a:t>(</a:t>
            </a:r>
            <a:r>
              <a:rPr lang="el-GR" dirty="0" err="1" smtClean="0">
                <a:solidFill>
                  <a:schemeClr val="tx1"/>
                </a:solidFill>
              </a:rPr>
              <a:t>αντκυκλώνας</a:t>
            </a:r>
            <a:r>
              <a:rPr lang="el-GR" dirty="0" smtClean="0">
                <a:solidFill>
                  <a:schemeClr val="tx1"/>
                </a:solidFill>
              </a:rPr>
              <a:t>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P </a:t>
            </a:r>
            <a:r>
              <a:rPr lang="el-GR" dirty="0" smtClean="0">
                <a:solidFill>
                  <a:schemeClr val="tx1"/>
                </a:solidFill>
              </a:rPr>
              <a:t>&lt;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1013 </a:t>
            </a:r>
            <a:r>
              <a:rPr lang="en-US" dirty="0" err="1">
                <a:solidFill>
                  <a:schemeClr val="tx1"/>
                </a:solidFill>
              </a:rPr>
              <a:t>hPa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l-GR" dirty="0" smtClean="0">
                <a:solidFill>
                  <a:schemeClr val="tx1"/>
                </a:solidFill>
              </a:rPr>
              <a:t>βαρομετρικό χαμηλό</a:t>
            </a:r>
            <a:r>
              <a:rPr lang="en-US" dirty="0" smtClean="0">
                <a:solidFill>
                  <a:schemeClr val="tx1"/>
                </a:solidFill>
              </a:rPr>
              <a:t> L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dirty="0" smtClean="0">
                <a:solidFill>
                  <a:schemeClr val="tx1"/>
                </a:solidFill>
              </a:rPr>
              <a:t>Ισοβαρής </a:t>
            </a:r>
            <a:r>
              <a:rPr lang="en-US" dirty="0" smtClean="0">
                <a:solidFill>
                  <a:schemeClr val="tx1"/>
                </a:solidFill>
              </a:rPr>
              <a:t>: </a:t>
            </a:r>
            <a:r>
              <a:rPr lang="el-GR" dirty="0" smtClean="0">
                <a:solidFill>
                  <a:schemeClr val="tx1"/>
                </a:solidFill>
              </a:rPr>
              <a:t>Χώρος ίδιας πίεσης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dirty="0" smtClean="0">
                <a:solidFill>
                  <a:schemeClr val="tx1"/>
                </a:solidFill>
              </a:rPr>
              <a:t>Ο άνεμος είναι σχεδόν εφαπτόμενος στις ισοβαρείς</a:t>
            </a:r>
            <a:endParaRPr lang="en-US" dirty="0" smtClean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dirty="0" smtClean="0">
                <a:solidFill>
                  <a:schemeClr val="tx1"/>
                </a:solidFill>
              </a:rPr>
              <a:t>Όσο οι ισοβαρείς είναι πιο πυκνές τόσο και περισσότερος αέρας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19262-5117-42E5-B1A0-1E662DED273D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3566" y="206510"/>
            <a:ext cx="4494382" cy="3364366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7752945" y="3570876"/>
            <a:ext cx="39475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/>
              <a:t>Βόρειο ημισφαίριο</a:t>
            </a:r>
          </a:p>
          <a:p>
            <a:pPr algn="ctr"/>
            <a:r>
              <a:rPr lang="el-GR" dirty="0" smtClean="0"/>
              <a:t>Με την πλάτη στον αέρα </a:t>
            </a:r>
            <a:r>
              <a:rPr lang="en-US" dirty="0" smtClean="0"/>
              <a:t>(</a:t>
            </a:r>
            <a:r>
              <a:rPr lang="el-GR" dirty="0" smtClean="0"/>
              <a:t>Η</a:t>
            </a:r>
            <a:r>
              <a:rPr lang="en-US" dirty="0" smtClean="0"/>
              <a:t>)</a:t>
            </a:r>
            <a:r>
              <a:rPr lang="el-GR" dirty="0" smtClean="0"/>
              <a:t> δεξιά και </a:t>
            </a:r>
            <a:r>
              <a:rPr lang="en-US" dirty="0" smtClean="0"/>
              <a:t>(L)</a:t>
            </a:r>
            <a:r>
              <a:rPr lang="el-GR" dirty="0" smtClean="0"/>
              <a:t> αριστερά</a:t>
            </a:r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568" y="2961134"/>
            <a:ext cx="4244420" cy="3820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042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19262-5117-42E5-B1A0-1E662DED273D}" type="slidenum">
              <a:rPr lang="en-US" smtClean="0"/>
              <a:t>4</a:t>
            </a:fld>
            <a:endParaRPr lang="en-US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826" y="252213"/>
            <a:ext cx="2500008" cy="2444942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826" y="2850204"/>
            <a:ext cx="2697804" cy="2023353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1064" y="587268"/>
            <a:ext cx="8136608" cy="6102457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2762656" y="2493"/>
            <a:ext cx="40758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dirty="0" smtClean="0"/>
              <a:t>Ο άνεμος</a:t>
            </a:r>
            <a:endParaRPr lang="fr-FR" sz="3200" dirty="0"/>
          </a:p>
        </p:txBody>
      </p:sp>
      <p:sp>
        <p:nvSpPr>
          <p:cNvPr id="8" name="ZoneTexte 7"/>
          <p:cNvSpPr txBox="1"/>
          <p:nvPr/>
        </p:nvSpPr>
        <p:spPr>
          <a:xfrm>
            <a:off x="275617" y="5026606"/>
            <a:ext cx="23184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/>
              <a:t>Δύναμη και κατεύθυνση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85500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19262-5117-42E5-B1A0-1E662DED273D}" type="slidenum">
              <a:rPr lang="en-US" smtClean="0"/>
              <a:t>5</a:t>
            </a:fld>
            <a:endParaRPr lang="en-US"/>
          </a:p>
        </p:txBody>
      </p:sp>
      <p:sp>
        <p:nvSpPr>
          <p:cNvPr id="3" name="ZoneTexte 2"/>
          <p:cNvSpPr txBox="1"/>
          <p:nvPr/>
        </p:nvSpPr>
        <p:spPr>
          <a:xfrm>
            <a:off x="119163" y="223735"/>
            <a:ext cx="472887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dirty="0" smtClean="0"/>
              <a:t>Ταχύτητα ανέμου σε κόμβους</a:t>
            </a:r>
            <a:r>
              <a:rPr lang="en-US" sz="2400" dirty="0" smtClean="0"/>
              <a:t> (</a:t>
            </a:r>
            <a:r>
              <a:rPr lang="en-US" sz="2400" dirty="0" err="1" smtClean="0"/>
              <a:t>Kts</a:t>
            </a:r>
            <a:r>
              <a:rPr lang="en-US" sz="2400" dirty="0" smtClean="0"/>
              <a:t>) </a:t>
            </a:r>
            <a:r>
              <a:rPr lang="el-GR" sz="2400" dirty="0" smtClean="0"/>
              <a:t> = ναυτικά μίλια / ώρα</a:t>
            </a:r>
            <a:r>
              <a:rPr lang="en-US" sz="2400" dirty="0" smtClean="0"/>
              <a:t> (</a:t>
            </a:r>
            <a:r>
              <a:rPr lang="el-GR" sz="2400" dirty="0" smtClean="0"/>
              <a:t>Ν</a:t>
            </a:r>
            <a:r>
              <a:rPr lang="en-US" sz="2400" dirty="0" smtClean="0"/>
              <a:t>mph)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 err="1" smtClean="0"/>
              <a:t>Kts</a:t>
            </a:r>
            <a:r>
              <a:rPr lang="en-US" sz="2400" dirty="0" smtClean="0"/>
              <a:t> = (Beaufort-1) x 5</a:t>
            </a:r>
          </a:p>
          <a:p>
            <a:pPr algn="ctr"/>
            <a:endParaRPr lang="en-US" sz="2400" dirty="0"/>
          </a:p>
          <a:p>
            <a:pPr algn="ctr"/>
            <a:r>
              <a:rPr lang="el-GR" sz="2400" dirty="0" smtClean="0"/>
              <a:t>Πχ 6 μποφόρ = (6-1) </a:t>
            </a:r>
            <a:r>
              <a:rPr lang="en-US" sz="2400" dirty="0" smtClean="0"/>
              <a:t>x</a:t>
            </a:r>
            <a:r>
              <a:rPr lang="el-GR" sz="2400" dirty="0" smtClean="0"/>
              <a:t> 5 = 25 κόμβοι</a:t>
            </a:r>
          </a:p>
          <a:p>
            <a:endParaRPr lang="el-GR" sz="2400" dirty="0"/>
          </a:p>
          <a:p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102" y="3723566"/>
            <a:ext cx="5296711" cy="2966159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4246" y="214008"/>
            <a:ext cx="7066334" cy="3721603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6643992" y="4343171"/>
            <a:ext cx="33657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Προσοχή </a:t>
            </a:r>
            <a:r>
              <a:rPr lang="en-US" dirty="0" smtClean="0"/>
              <a:t>miles per hour </a:t>
            </a:r>
            <a:r>
              <a:rPr lang="el-GR" dirty="0" smtClean="0"/>
              <a:t>όχι </a:t>
            </a:r>
            <a:r>
              <a:rPr lang="el-GR" dirty="0"/>
              <a:t>ναυτικά μίλια / ώρα</a:t>
            </a:r>
            <a:r>
              <a:rPr lang="en-US" dirty="0"/>
              <a:t> </a:t>
            </a:r>
            <a:r>
              <a:rPr lang="el-GR" dirty="0" smtClean="0"/>
              <a:t> </a:t>
            </a:r>
            <a:endParaRPr lang="fr-FR" dirty="0"/>
          </a:p>
        </p:txBody>
      </p:sp>
      <p:sp>
        <p:nvSpPr>
          <p:cNvPr id="7" name="Flèche courbée vers la droite 6"/>
          <p:cNvSpPr/>
          <p:nvPr/>
        </p:nvSpPr>
        <p:spPr>
          <a:xfrm rot="12269936">
            <a:off x="10334150" y="3081929"/>
            <a:ext cx="999092" cy="1831146"/>
          </a:xfrm>
          <a:prstGeom prst="curved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7502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19262-5117-42E5-B1A0-1E662DED273D}" type="slidenum">
              <a:rPr lang="en-US" smtClean="0"/>
              <a:t>6</a:t>
            </a:fld>
            <a:endParaRPr lang="en-US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986" y="1832038"/>
            <a:ext cx="3669354" cy="4598924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437744" y="466929"/>
            <a:ext cx="37937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dirty="0" smtClean="0"/>
              <a:t>Θερμικός άνεμος,</a:t>
            </a:r>
          </a:p>
          <a:p>
            <a:pPr algn="ctr"/>
            <a:r>
              <a:rPr lang="el-GR" sz="2400" dirty="0" smtClean="0"/>
              <a:t>Θαλάσσια αύρα μπουκαδούρα</a:t>
            </a:r>
            <a:endParaRPr lang="fr-FR" sz="2400" dirty="0"/>
          </a:p>
        </p:txBody>
      </p:sp>
      <p:pic>
        <p:nvPicPr>
          <p:cNvPr id="5" name="Picture 2" descr="Aucun texte alternatif disponible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2956" y="1373455"/>
            <a:ext cx="6956424" cy="5217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Connecteur droit avec flèche 5"/>
          <p:cNvCxnSpPr/>
          <p:nvPr/>
        </p:nvCxnSpPr>
        <p:spPr>
          <a:xfrm flipH="1" flipV="1">
            <a:off x="5799221" y="1157737"/>
            <a:ext cx="2119094" cy="2032936"/>
          </a:xfrm>
          <a:prstGeom prst="straightConnector1">
            <a:avLst/>
          </a:prstGeom>
          <a:ln w="34925">
            <a:solidFill>
              <a:srgbClr val="FF0000"/>
            </a:solidFill>
            <a:headEnd type="stealt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 flipV="1">
            <a:off x="6993699" y="1191239"/>
            <a:ext cx="243191" cy="3342961"/>
          </a:xfrm>
          <a:prstGeom prst="straightConnector1">
            <a:avLst/>
          </a:prstGeom>
          <a:ln w="34925">
            <a:solidFill>
              <a:srgbClr val="FF0000"/>
            </a:solidFill>
            <a:headEnd type="stealt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/>
          <p:nvPr/>
        </p:nvCxnSpPr>
        <p:spPr>
          <a:xfrm flipV="1">
            <a:off x="9657420" y="926432"/>
            <a:ext cx="858180" cy="3980746"/>
          </a:xfrm>
          <a:prstGeom prst="straightConnector1">
            <a:avLst/>
          </a:prstGeom>
          <a:ln w="34925">
            <a:solidFill>
              <a:srgbClr val="FF0000"/>
            </a:solidFill>
            <a:headEnd type="stealt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/>
          <p:cNvSpPr txBox="1"/>
          <p:nvPr/>
        </p:nvSpPr>
        <p:spPr>
          <a:xfrm>
            <a:off x="5200021" y="765669"/>
            <a:ext cx="35873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 smtClean="0"/>
              <a:t>Στενά, ακρωτήρια</a:t>
            </a:r>
            <a:endParaRPr lang="fr-FR" sz="2400" dirty="0"/>
          </a:p>
        </p:txBody>
      </p:sp>
      <p:sp>
        <p:nvSpPr>
          <p:cNvPr id="17" name="ZoneTexte 16"/>
          <p:cNvSpPr txBox="1"/>
          <p:nvPr/>
        </p:nvSpPr>
        <p:spPr>
          <a:xfrm>
            <a:off x="8787377" y="466929"/>
            <a:ext cx="30820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 smtClean="0"/>
              <a:t>Θαλάσσια βουνά</a:t>
            </a:r>
            <a:endParaRPr lang="fr-FR" sz="2400" dirty="0"/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5151" y="1663446"/>
            <a:ext cx="2474495" cy="1527227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335" y="4590059"/>
            <a:ext cx="3369980" cy="1790302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3728106" y="0"/>
            <a:ext cx="4871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i="1" dirty="0" smtClean="0"/>
              <a:t>Δεν χρειάζομαι προβλέψεις</a:t>
            </a:r>
            <a:endParaRPr lang="fr-FR" sz="2800" i="1" dirty="0"/>
          </a:p>
        </p:txBody>
      </p:sp>
    </p:spTree>
    <p:extLst>
      <p:ext uri="{BB962C8B-B14F-4D97-AF65-F5344CB8AC3E}">
        <p14:creationId xmlns:p14="http://schemas.microsoft.com/office/powerpoint/2010/main" val="3276138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19262-5117-42E5-B1A0-1E662DED273D}" type="slidenum">
              <a:rPr lang="en-US" smtClean="0"/>
              <a:t>7</a:t>
            </a:fld>
            <a:endParaRPr lang="en-US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4446" y="0"/>
            <a:ext cx="6497091" cy="3158585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517358" y="770021"/>
            <a:ext cx="37899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600" dirty="0" smtClean="0"/>
              <a:t>Γεωγραφία</a:t>
            </a:r>
            <a:endParaRPr lang="fr-FR" sz="3600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7781" y="3158585"/>
            <a:ext cx="7756237" cy="3531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039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19262-5117-42E5-B1A0-1E662DED273D}" type="slidenum">
              <a:rPr lang="en-US" smtClean="0"/>
              <a:t>8</a:t>
            </a:fld>
            <a:endParaRPr lang="en-US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9016" y="336550"/>
            <a:ext cx="4144224" cy="2325370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507199" y="241701"/>
            <a:ext cx="24798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600" dirty="0" smtClean="0"/>
              <a:t>Το κύμα</a:t>
            </a:r>
            <a:endParaRPr lang="fr-FR" sz="3600" dirty="0"/>
          </a:p>
        </p:txBody>
      </p:sp>
      <p:sp>
        <p:nvSpPr>
          <p:cNvPr id="5" name="ZoneTexte 4"/>
          <p:cNvSpPr txBox="1"/>
          <p:nvPr/>
        </p:nvSpPr>
        <p:spPr>
          <a:xfrm>
            <a:off x="5080" y="901208"/>
            <a:ext cx="7315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Δημιουργία</a:t>
            </a:r>
            <a:r>
              <a:rPr lang="en-US" dirty="0" smtClean="0"/>
              <a:t> : </a:t>
            </a:r>
            <a:r>
              <a:rPr lang="el-GR" dirty="0" smtClean="0"/>
              <a:t> Δράση του αέρα στην επιφάνεια της θάλασσας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/>
              <a:t>Ταχύτητα του αέρα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/>
              <a:t>Χρόνος που φυσάει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/>
              <a:t>Απόσταση χωρίς εμπόδιο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/>
              <a:t>Μορφολογία του βυθού και των ακτών</a:t>
            </a:r>
            <a:endParaRPr lang="en-US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dirty="0" smtClean="0"/>
              <a:t>Τριβή των κατωτέρων στρωμάτων του νερού στον βυθό  που φρενάρουν.  Τα ανώτερα έχουν μεγαλύτερη ταχύτητα, και το κύμα σκάει λόγω βαρύτητας !  </a:t>
            </a:r>
            <a:endParaRPr lang="fr-FR" dirty="0"/>
          </a:p>
        </p:txBody>
      </p:sp>
      <p:sp>
        <p:nvSpPr>
          <p:cNvPr id="6" name="Accolade fermante 5"/>
          <p:cNvSpPr/>
          <p:nvPr/>
        </p:nvSpPr>
        <p:spPr>
          <a:xfrm>
            <a:off x="3505200" y="2255520"/>
            <a:ext cx="314960" cy="51816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Accolade fermante 6"/>
          <p:cNvSpPr/>
          <p:nvPr/>
        </p:nvSpPr>
        <p:spPr>
          <a:xfrm>
            <a:off x="3408680" y="1499234"/>
            <a:ext cx="193040" cy="518160"/>
          </a:xfrm>
          <a:prstGeom prst="rightBrace">
            <a:avLst/>
          </a:prstGeom>
          <a:ln>
            <a:solidFill>
              <a:schemeClr val="tx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3662680" y="1583456"/>
            <a:ext cx="8162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Fetch</a:t>
            </a:r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6666" y="2843607"/>
            <a:ext cx="2448873" cy="2783177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1400" y="2856799"/>
            <a:ext cx="2540703" cy="2783177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43" y="3992224"/>
            <a:ext cx="3447829" cy="246983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/>
              <p:cNvSpPr txBox="1"/>
              <p:nvPr/>
            </p:nvSpPr>
            <p:spPr>
              <a:xfrm>
                <a:off x="3929762" y="5162367"/>
                <a:ext cx="3825086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dirty="0" smtClean="0"/>
                  <a:t>Ύψος </a:t>
                </a:r>
                <a:r>
                  <a:rPr lang="en-US" dirty="0"/>
                  <a:t>:</a:t>
                </a:r>
                <a:r>
                  <a:rPr lang="el-GR" dirty="0"/>
                  <a:t> Η</a:t>
                </a:r>
                <a:r>
                  <a:rPr lang="el-GR" baseline="-25000" dirty="0"/>
                  <a:t>1</a:t>
                </a:r>
                <a:r>
                  <a:rPr lang="el-GR" dirty="0"/>
                  <a:t>, Η</a:t>
                </a:r>
                <a:r>
                  <a:rPr lang="el-GR" baseline="-25000" dirty="0"/>
                  <a:t>2</a:t>
                </a:r>
                <a:r>
                  <a:rPr lang="el-GR" dirty="0"/>
                  <a:t> Η</a:t>
                </a:r>
                <a:r>
                  <a:rPr lang="el-GR" baseline="-25000" dirty="0"/>
                  <a:t>3</a:t>
                </a:r>
              </a:p>
              <a:p>
                <a:r>
                  <a:rPr lang="el-GR" dirty="0" smtClean="0"/>
                  <a:t>Περίοδος </a:t>
                </a:r>
                <a:r>
                  <a:rPr lang="en-US" dirty="0"/>
                  <a:t>:</a:t>
                </a:r>
                <a:r>
                  <a:rPr lang="el-GR" dirty="0"/>
                  <a:t> </a:t>
                </a:r>
                <a:r>
                  <a:rPr lang="el-GR" dirty="0" smtClean="0"/>
                  <a:t>Τ</a:t>
                </a:r>
                <a:r>
                  <a:rPr lang="el-GR" baseline="-25000" dirty="0" smtClean="0"/>
                  <a:t>1</a:t>
                </a:r>
                <a:r>
                  <a:rPr lang="el-GR" dirty="0"/>
                  <a:t>, </a:t>
                </a:r>
                <a:r>
                  <a:rPr lang="el-GR" dirty="0" smtClean="0"/>
                  <a:t>Τ</a:t>
                </a:r>
                <a:r>
                  <a:rPr lang="el-GR" baseline="-25000" dirty="0" smtClean="0"/>
                  <a:t>2</a:t>
                </a:r>
                <a:r>
                  <a:rPr lang="el-GR" dirty="0" smtClean="0"/>
                  <a:t> Τ</a:t>
                </a:r>
                <a:r>
                  <a:rPr lang="el-GR" baseline="-25000" dirty="0" smtClean="0"/>
                  <a:t>3</a:t>
                </a:r>
              </a:p>
              <a:p>
                <a:r>
                  <a:rPr lang="el-GR" dirty="0"/>
                  <a:t>Μήκος </a:t>
                </a:r>
                <a:r>
                  <a:rPr lang="el-GR" dirty="0" smtClean="0"/>
                  <a:t>κύματος </a:t>
                </a:r>
                <a:r>
                  <a:rPr lang="en-US" dirty="0" smtClean="0"/>
                  <a:t>:</a:t>
                </a:r>
                <a:r>
                  <a:rPr lang="el-GR" dirty="0" smtClean="0"/>
                  <a:t> λ </a:t>
                </a:r>
                <a:r>
                  <a:rPr lang="el-GR" dirty="0"/>
                  <a:t>, λ </a:t>
                </a:r>
                <a14:m>
                  <m:oMath xmlns:m="http://schemas.openxmlformats.org/officeDocument/2006/math">
                    <m:r>
                      <a:rPr lang="el-GR" i="1">
                        <a:latin typeface="Cambria Math" panose="02040503050406030204" pitchFamily="18" charset="0"/>
                      </a:rPr>
                      <m:t>≅</m:t>
                    </m:r>
                  </m:oMath>
                </a14:m>
                <a:r>
                  <a:rPr lang="el-GR" dirty="0"/>
                  <a:t> 1,56 × Τ</a:t>
                </a:r>
                <a:r>
                  <a:rPr lang="el-GR" baseline="30000" dirty="0"/>
                  <a:t>2</a:t>
                </a:r>
                <a:r>
                  <a:rPr lang="el-GR" dirty="0" smtClean="0"/>
                  <a:t> </a:t>
                </a:r>
              </a:p>
              <a:p>
                <a:endParaRPr lang="fr-FR" dirty="0"/>
              </a:p>
            </p:txBody>
          </p:sp>
        </mc:Choice>
        <mc:Fallback xmlns="">
          <p:sp>
            <p:nvSpPr>
              <p:cNvPr id="12" name="ZoneTexte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9762" y="5162367"/>
                <a:ext cx="3825086" cy="1200329"/>
              </a:xfrm>
              <a:prstGeom prst="rect">
                <a:avLst/>
              </a:prstGeom>
              <a:blipFill>
                <a:blip r:embed="rId6"/>
                <a:stretch>
                  <a:fillRect l="-1435" t="-304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ZoneTexte 12"/>
          <p:cNvSpPr txBox="1"/>
          <p:nvPr/>
        </p:nvSpPr>
        <p:spPr>
          <a:xfrm>
            <a:off x="270443" y="3622892"/>
            <a:ext cx="33312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err="1" smtClean="0"/>
              <a:t>Ρεστια</a:t>
            </a:r>
            <a:r>
              <a:rPr lang="el-GR" dirty="0" smtClean="0"/>
              <a:t> </a:t>
            </a:r>
            <a:r>
              <a:rPr lang="en-US" dirty="0" smtClean="0"/>
              <a:t>:</a:t>
            </a:r>
            <a:r>
              <a:rPr lang="el-GR" dirty="0" smtClean="0"/>
              <a:t> Μνήμη του κύματος  </a:t>
            </a:r>
            <a:endParaRPr lang="fr-FR" dirty="0"/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7676" y="3222708"/>
            <a:ext cx="2857500" cy="1600200"/>
          </a:xfrm>
          <a:prstGeom prst="rect">
            <a:avLst/>
          </a:prstGeom>
        </p:spPr>
      </p:pic>
      <p:sp>
        <p:nvSpPr>
          <p:cNvPr id="15" name="ZoneTexte 14"/>
          <p:cNvSpPr txBox="1"/>
          <p:nvPr/>
        </p:nvSpPr>
        <p:spPr>
          <a:xfrm>
            <a:off x="2696419" y="6456693"/>
            <a:ext cx="8579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Κίνδυνος</a:t>
            </a:r>
            <a:r>
              <a:rPr lang="en-US" dirty="0" smtClean="0"/>
              <a:t> </a:t>
            </a:r>
            <a:r>
              <a:rPr lang="en-US" dirty="0"/>
              <a:t>:</a:t>
            </a:r>
            <a:r>
              <a:rPr lang="el-GR" dirty="0" smtClean="0"/>
              <a:t> Ένα κύμα απότομο ύψους 1/3 του μήκους του σκάφους στο πλάι!</a:t>
            </a:r>
            <a:endParaRPr lang="fr-FR" dirty="0"/>
          </a:p>
        </p:txBody>
      </p:sp>
      <p:cxnSp>
        <p:nvCxnSpPr>
          <p:cNvPr id="21" name="Connecteur droit 20"/>
          <p:cNvCxnSpPr/>
          <p:nvPr/>
        </p:nvCxnSpPr>
        <p:spPr>
          <a:xfrm flipV="1">
            <a:off x="5426426" y="3992224"/>
            <a:ext cx="910366" cy="242971"/>
          </a:xfrm>
          <a:prstGeom prst="line">
            <a:avLst/>
          </a:prstGeom>
          <a:ln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3" name="Connecteur droit avec flèche 22"/>
          <p:cNvCxnSpPr/>
          <p:nvPr/>
        </p:nvCxnSpPr>
        <p:spPr>
          <a:xfrm flipH="1" flipV="1">
            <a:off x="5678207" y="3686075"/>
            <a:ext cx="667729" cy="31710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05883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19262-5117-42E5-B1A0-1E662DED273D}" type="slidenum">
              <a:rPr lang="en-US" smtClean="0"/>
              <a:t>9</a:t>
            </a:fld>
            <a:endParaRPr lang="en-US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13" y="1164143"/>
            <a:ext cx="2939627" cy="2204720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13" y="4279332"/>
            <a:ext cx="2716107" cy="2087619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044" y="0"/>
            <a:ext cx="4136082" cy="3665728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0730" y="2588850"/>
            <a:ext cx="4171920" cy="417192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0415" y="55880"/>
            <a:ext cx="3055896" cy="3007360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396240" y="3571446"/>
            <a:ext cx="65955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4000" dirty="0" smtClean="0"/>
              <a:t>Ελληνικά κύματα(</a:t>
            </a:r>
            <a:r>
              <a:rPr lang="el-GR" sz="2000" dirty="0" smtClean="0"/>
              <a:t>ΕΛΚΕΘΕ</a:t>
            </a:r>
            <a:r>
              <a:rPr lang="el-GR" sz="2400" dirty="0"/>
              <a:t>*</a:t>
            </a:r>
            <a:r>
              <a:rPr lang="el-GR" sz="4000" dirty="0"/>
              <a:t>)</a:t>
            </a:r>
            <a:endParaRPr lang="fr-FR" sz="4000" dirty="0"/>
          </a:p>
        </p:txBody>
      </p:sp>
      <p:sp>
        <p:nvSpPr>
          <p:cNvPr id="9" name="ZoneTexte 8"/>
          <p:cNvSpPr txBox="1"/>
          <p:nvPr/>
        </p:nvSpPr>
        <p:spPr>
          <a:xfrm>
            <a:off x="1124712" y="6391438"/>
            <a:ext cx="6229147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chemeClr val="bg1"/>
                </a:solidFill>
              </a:rPr>
              <a:t>(*)</a:t>
            </a:r>
            <a:r>
              <a:rPr lang="el-GR" dirty="0" smtClean="0">
                <a:solidFill>
                  <a:srgbClr val="0070C0"/>
                </a:solidFill>
              </a:rPr>
              <a:t> </a:t>
            </a:r>
            <a:r>
              <a:rPr lang="el-GR" sz="1200" u="sng" dirty="0">
                <a:solidFill>
                  <a:srgbClr val="0070C0"/>
                </a:solidFill>
                <a:hlinkClick r:id="rId7"/>
              </a:rPr>
              <a:t>https://poseidon.hcmr.gr/el/synistoses/kentro-dedomenon/roi-dedomenon</a:t>
            </a:r>
            <a:endParaRPr lang="fr-FR" sz="1200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/>
              <p:cNvSpPr txBox="1"/>
              <p:nvPr/>
            </p:nvSpPr>
            <p:spPr>
              <a:xfrm>
                <a:off x="5010286" y="4883333"/>
                <a:ext cx="2402840" cy="16927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dirty="0" smtClean="0"/>
                  <a:t>   </a:t>
                </a:r>
                <a:r>
                  <a:rPr lang="el-GR" sz="1200" i="1" dirty="0" smtClean="0"/>
                  <a:t>Μήκος κύματος</a:t>
                </a:r>
              </a:p>
              <a:p>
                <a:r>
                  <a:rPr lang="el-GR" sz="1200" i="1" dirty="0" smtClean="0"/>
                  <a:t>λ </a:t>
                </a:r>
                <a:r>
                  <a:rPr lang="el-GR" sz="1200" i="1" dirty="0"/>
                  <a:t>= </a:t>
                </a:r>
                <a:r>
                  <a:rPr lang="fr-FR" sz="1200" i="1" dirty="0" err="1"/>
                  <a:t>gT</a:t>
                </a:r>
                <a:r>
                  <a:rPr lang="el-GR" sz="1200" i="1" baseline="30000" dirty="0"/>
                  <a:t>2</a:t>
                </a:r>
                <a:r>
                  <a:rPr lang="el-GR" sz="1200" i="1" dirty="0"/>
                  <a:t>/2π όπου </a:t>
                </a:r>
                <a:r>
                  <a:rPr lang="en-US" sz="1200" i="1" dirty="0" smtClean="0"/>
                  <a:t>g</a:t>
                </a:r>
                <a:r>
                  <a:rPr lang="el-GR" sz="1200" i="1" dirty="0" smtClean="0"/>
                  <a:t> = 9,81</a:t>
                </a:r>
                <a:r>
                  <a:rPr lang="en-US" sz="1200" i="1" dirty="0"/>
                  <a:t>m</a:t>
                </a:r>
                <a:r>
                  <a:rPr lang="el-GR" sz="1200" i="1" dirty="0"/>
                  <a:t>/</a:t>
                </a:r>
                <a:r>
                  <a:rPr lang="en-US" sz="1200" i="1" dirty="0"/>
                  <a:t>s</a:t>
                </a:r>
                <a:r>
                  <a:rPr lang="el-GR" sz="1200" i="1" baseline="30000" dirty="0" smtClean="0"/>
                  <a:t>2</a:t>
                </a:r>
                <a:endParaRPr lang="el-GR" sz="1200" i="1" dirty="0"/>
              </a:p>
              <a:p>
                <a:r>
                  <a:rPr lang="el-GR" sz="1200" i="1" dirty="0" smtClean="0"/>
                  <a:t>λ </a:t>
                </a:r>
                <a14:m>
                  <m:oMath xmlns:m="http://schemas.openxmlformats.org/officeDocument/2006/math">
                    <m:r>
                      <a:rPr lang="el-GR" sz="1200" i="1">
                        <a:latin typeface="Cambria Math" panose="02040503050406030204" pitchFamily="18" charset="0"/>
                      </a:rPr>
                      <m:t>≅</m:t>
                    </m:r>
                  </m:oMath>
                </a14:m>
                <a:r>
                  <a:rPr lang="el-GR" sz="1200" i="1" dirty="0"/>
                  <a:t> 1,56 × Τ</a:t>
                </a:r>
                <a:r>
                  <a:rPr lang="el-GR" sz="1200" i="1" baseline="30000" dirty="0"/>
                  <a:t>2</a:t>
                </a:r>
                <a:r>
                  <a:rPr lang="el-GR" sz="1200" i="1" dirty="0"/>
                  <a:t> </a:t>
                </a:r>
                <a:endParaRPr lang="el-GR" sz="1200" i="1" dirty="0" smtClean="0"/>
              </a:p>
              <a:p>
                <a:endParaRPr lang="el-GR" sz="1200" i="1" dirty="0"/>
              </a:p>
              <a:p>
                <a:r>
                  <a:rPr lang="el-GR" sz="1200" i="1" dirty="0"/>
                  <a:t> </a:t>
                </a:r>
                <a:r>
                  <a:rPr lang="el-GR" sz="1200" i="1" dirty="0" smtClean="0"/>
                  <a:t>    και ταχύτητα</a:t>
                </a:r>
              </a:p>
              <a:p>
                <a:r>
                  <a:rPr lang="fr-FR" sz="2000" i="1" dirty="0" smtClean="0">
                    <a:latin typeface="Bell MT" panose="02020503060305020303" pitchFamily="18" charset="0"/>
                  </a:rPr>
                  <a:t>v</a:t>
                </a:r>
                <a:r>
                  <a:rPr lang="fr-FR" sz="2000" i="1" dirty="0" smtClean="0"/>
                  <a:t> </a:t>
                </a:r>
                <a:r>
                  <a:rPr lang="el-GR" sz="1200" i="1" dirty="0"/>
                  <a:t>= </a:t>
                </a:r>
                <a:r>
                  <a:rPr lang="fr-FR" sz="1200" i="1" dirty="0" err="1"/>
                  <a:t>gT</a:t>
                </a:r>
                <a:r>
                  <a:rPr lang="el-GR" sz="1200" i="1" dirty="0"/>
                  <a:t>/2π</a:t>
                </a:r>
                <a:endParaRPr lang="fr-FR" sz="1200" i="1" dirty="0"/>
              </a:p>
              <a:p>
                <a:endParaRPr lang="fr-FR" dirty="0"/>
              </a:p>
            </p:txBody>
          </p:sp>
        </mc:Choice>
        <mc:Fallback xmlns="">
          <p:sp>
            <p:nvSpPr>
              <p:cNvPr id="10" name="ZoneTexte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0286" y="4883333"/>
                <a:ext cx="2402840" cy="1692771"/>
              </a:xfrm>
              <a:prstGeom prst="rect">
                <a:avLst/>
              </a:prstGeom>
              <a:blipFill>
                <a:blip r:embed="rId8"/>
                <a:stretch>
                  <a:fillRect l="-279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Ellipse 10"/>
          <p:cNvSpPr/>
          <p:nvPr/>
        </p:nvSpPr>
        <p:spPr>
          <a:xfrm>
            <a:off x="10250424" y="3063240"/>
            <a:ext cx="393192" cy="30562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1752432"/>
      </p:ext>
    </p:extLst>
  </p:cSld>
  <p:clrMapOvr>
    <a:masterClrMapping/>
  </p:clrMapOvr>
</p:sld>
</file>

<file path=ppt/theme/theme1.xml><?xml version="1.0" encoding="utf-8"?>
<a:theme xmlns:a="http://schemas.openxmlformats.org/drawingml/2006/main" name="Secteur">
  <a:themeElements>
    <a:clrScheme name="Secteur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ecteur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ecteur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7356</TotalTime>
  <Words>1040</Words>
  <Application>Microsoft Office PowerPoint</Application>
  <PresentationFormat>Grand écran</PresentationFormat>
  <Paragraphs>182</Paragraphs>
  <Slides>27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27</vt:i4>
      </vt:variant>
    </vt:vector>
  </HeadingPairs>
  <TitlesOfParts>
    <vt:vector size="37" baseType="lpstr">
      <vt:lpstr>Arial</vt:lpstr>
      <vt:lpstr>Bell MT</vt:lpstr>
      <vt:lpstr>Calibri</vt:lpstr>
      <vt:lpstr>Calibri Light</vt:lpstr>
      <vt:lpstr>Cambria Math</vt:lpstr>
      <vt:lpstr>Century Gothic</vt:lpstr>
      <vt:lpstr>Wingdings</vt:lpstr>
      <vt:lpstr>Wingdings 3</vt:lpstr>
      <vt:lpstr>Secteur</vt:lpstr>
      <vt:lpstr>Conception personnalisée</vt:lpstr>
      <vt:lpstr>Μετεωρολογικοί χάρτες μοντέλα, προβλέψεις(*)</vt:lpstr>
      <vt:lpstr>Présentation PowerPoint</vt:lpstr>
      <vt:lpstr>Πιεση (P)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Μετεωρολογικά μοντέλα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References Βιβλιογραφια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Cosmic Rays from the Universe</dc:title>
  <dc:creator>Yannis KARYOTAKIS</dc:creator>
  <cp:lastModifiedBy>Yannis KARYOTAKIS</cp:lastModifiedBy>
  <cp:revision>223</cp:revision>
  <cp:lastPrinted>2024-03-01T15:23:49Z</cp:lastPrinted>
  <dcterms:created xsi:type="dcterms:W3CDTF">2018-06-19T09:35:59Z</dcterms:created>
  <dcterms:modified xsi:type="dcterms:W3CDTF">2024-11-04T03:48:41Z</dcterms:modified>
  <cp:contentStatus/>
</cp:coreProperties>
</file>